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74" r:id="rId3"/>
    <p:sldId id="261" r:id="rId4"/>
    <p:sldId id="268" r:id="rId5"/>
    <p:sldId id="263" r:id="rId6"/>
    <p:sldId id="275" r:id="rId7"/>
    <p:sldId id="277" r:id="rId8"/>
    <p:sldId id="278" r:id="rId9"/>
    <p:sldId id="279" r:id="rId10"/>
    <p:sldId id="280" r:id="rId11"/>
    <p:sldId id="281" r:id="rId12"/>
    <p:sldId id="267" r:id="rId13"/>
    <p:sldId id="284" r:id="rId14"/>
    <p:sldId id="26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4660"/>
  </p:normalViewPr>
  <p:slideViewPr>
    <p:cSldViewPr snapToGrid="0">
      <p:cViewPr>
        <p:scale>
          <a:sx n="112" d="100"/>
          <a:sy n="112" d="100"/>
        </p:scale>
        <p:origin x="1456" y="1232"/>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3" d="100"/>
          <a:sy n="93" d="100"/>
        </p:scale>
        <p:origin x="316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5.2304716648857101E-2"/>
          <c:y val="0.1255622383145866"/>
          <c:w val="0.91046673414427426"/>
          <c:h val="0.71783663265190634"/>
        </c:manualLayout>
      </c:layout>
      <c:areaChart>
        <c:grouping val="stacked"/>
        <c:varyColors val="0"/>
        <c:ser>
          <c:idx val="0"/>
          <c:order val="0"/>
          <c:tx>
            <c:strRef>
              <c:f>Sheet1!$B$1</c:f>
              <c:strCache>
                <c:ptCount val="1"/>
                <c:pt idx="0">
                  <c:v>2015</c:v>
                </c:pt>
              </c:strCache>
            </c:strRef>
          </c:tx>
          <c:spPr>
            <a:solidFill>
              <a:schemeClr val="accent1">
                <a:tint val="5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2186</c:v>
                </c:pt>
                <c:pt idx="1">
                  <c:v>2158</c:v>
                </c:pt>
                <c:pt idx="2">
                  <c:v>2073</c:v>
                </c:pt>
                <c:pt idx="3">
                  <c:v>2099</c:v>
                </c:pt>
                <c:pt idx="4">
                  <c:v>2181</c:v>
                </c:pt>
                <c:pt idx="5">
                  <c:v>2240</c:v>
                </c:pt>
                <c:pt idx="6">
                  <c:v>2257</c:v>
                </c:pt>
                <c:pt idx="7">
                  <c:v>2223</c:v>
                </c:pt>
                <c:pt idx="8">
                  <c:v>2287</c:v>
                </c:pt>
                <c:pt idx="9">
                  <c:v>2233</c:v>
                </c:pt>
                <c:pt idx="10">
                  <c:v>2167</c:v>
                </c:pt>
                <c:pt idx="11">
                  <c:v>2160</c:v>
                </c:pt>
              </c:numCache>
            </c:numRef>
          </c:val>
          <c:extLst>
            <c:ext xmlns:c16="http://schemas.microsoft.com/office/drawing/2014/chart" uri="{C3380CC4-5D6E-409C-BE32-E72D297353CC}">
              <c16:uniqueId val="{00000000-8F9E-4826-A645-E6BE352FB5BA}"/>
            </c:ext>
          </c:extLst>
        </c:ser>
        <c:ser>
          <c:idx val="1"/>
          <c:order val="1"/>
          <c:tx>
            <c:strRef>
              <c:f>Sheet1!$C$1</c:f>
              <c:strCache>
                <c:ptCount val="1"/>
                <c:pt idx="0">
                  <c:v>2016</c:v>
                </c:pt>
              </c:strCache>
            </c:strRef>
          </c:tx>
          <c:spPr>
            <a:solidFill>
              <a:schemeClr val="accent1">
                <a:tint val="7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2128</c:v>
                </c:pt>
                <c:pt idx="1">
                  <c:v>2103</c:v>
                </c:pt>
                <c:pt idx="2">
                  <c:v>2034</c:v>
                </c:pt>
                <c:pt idx="3">
                  <c:v>2024</c:v>
                </c:pt>
                <c:pt idx="4">
                  <c:v>2123</c:v>
                </c:pt>
                <c:pt idx="5">
                  <c:v>2204</c:v>
                </c:pt>
                <c:pt idx="6">
                  <c:v>2273</c:v>
                </c:pt>
                <c:pt idx="7">
                  <c:v>2204</c:v>
                </c:pt>
                <c:pt idx="8">
                  <c:v>2226</c:v>
                </c:pt>
                <c:pt idx="9">
                  <c:v>2179</c:v>
                </c:pt>
                <c:pt idx="10">
                  <c:v>2116</c:v>
                </c:pt>
                <c:pt idx="11">
                  <c:v>2074</c:v>
                </c:pt>
              </c:numCache>
            </c:numRef>
          </c:val>
          <c:extLst>
            <c:ext xmlns:c16="http://schemas.microsoft.com/office/drawing/2014/chart" uri="{C3380CC4-5D6E-409C-BE32-E72D297353CC}">
              <c16:uniqueId val="{00000001-8F9E-4826-A645-E6BE352FB5BA}"/>
            </c:ext>
          </c:extLst>
        </c:ser>
        <c:ser>
          <c:idx val="2"/>
          <c:order val="2"/>
          <c:tx>
            <c:strRef>
              <c:f>Sheet1!$D$1</c:f>
              <c:strCache>
                <c:ptCount val="1"/>
                <c:pt idx="0">
                  <c:v>2017</c:v>
                </c:pt>
              </c:strCache>
            </c:strRef>
          </c:tx>
          <c:spPr>
            <a:solidFill>
              <a:schemeClr val="accent1">
                <a:tint val="9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#,##0</c:formatCode>
                <c:ptCount val="12"/>
                <c:pt idx="0">
                  <c:v>2044</c:v>
                </c:pt>
                <c:pt idx="1">
                  <c:v>2068</c:v>
                </c:pt>
                <c:pt idx="2">
                  <c:v>2001</c:v>
                </c:pt>
                <c:pt idx="3">
                  <c:v>2022</c:v>
                </c:pt>
                <c:pt idx="4">
                  <c:v>2113</c:v>
                </c:pt>
                <c:pt idx="5">
                  <c:v>2105</c:v>
                </c:pt>
                <c:pt idx="6">
                  <c:v>2207</c:v>
                </c:pt>
                <c:pt idx="7">
                  <c:v>2191</c:v>
                </c:pt>
                <c:pt idx="8">
                  <c:v>2168</c:v>
                </c:pt>
                <c:pt idx="9">
                  <c:v>2173</c:v>
                </c:pt>
                <c:pt idx="10">
                  <c:v>2135</c:v>
                </c:pt>
                <c:pt idx="11">
                  <c:v>2070</c:v>
                </c:pt>
              </c:numCache>
            </c:numRef>
          </c:val>
          <c:extLst>
            <c:ext xmlns:c16="http://schemas.microsoft.com/office/drawing/2014/chart" uri="{C3380CC4-5D6E-409C-BE32-E72D297353CC}">
              <c16:uniqueId val="{00000002-8F9E-4826-A645-E6BE352FB5BA}"/>
            </c:ext>
          </c:extLst>
        </c:ser>
        <c:ser>
          <c:idx val="3"/>
          <c:order val="3"/>
          <c:tx>
            <c:strRef>
              <c:f>Sheet1!$E$1</c:f>
              <c:strCache>
                <c:ptCount val="1"/>
                <c:pt idx="0">
                  <c:v>2018</c:v>
                </c:pt>
              </c:strCache>
            </c:strRef>
          </c:tx>
          <c:spPr>
            <a:solidFill>
              <a:schemeClr val="accent1">
                <a:shade val="9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#,##0</c:formatCode>
                <c:ptCount val="12"/>
                <c:pt idx="0">
                  <c:v>2031</c:v>
                </c:pt>
                <c:pt idx="1">
                  <c:v>1990</c:v>
                </c:pt>
                <c:pt idx="2">
                  <c:v>1927</c:v>
                </c:pt>
                <c:pt idx="3">
                  <c:v>1961</c:v>
                </c:pt>
                <c:pt idx="4">
                  <c:v>2085</c:v>
                </c:pt>
                <c:pt idx="5">
                  <c:v>2116</c:v>
                </c:pt>
                <c:pt idx="6">
                  <c:v>2198</c:v>
                </c:pt>
                <c:pt idx="7">
                  <c:v>2161</c:v>
                </c:pt>
                <c:pt idx="8">
                  <c:v>2168</c:v>
                </c:pt>
                <c:pt idx="9">
                  <c:v>2157</c:v>
                </c:pt>
                <c:pt idx="10">
                  <c:v>2101</c:v>
                </c:pt>
                <c:pt idx="11">
                  <c:v>2037</c:v>
                </c:pt>
              </c:numCache>
            </c:numRef>
          </c:val>
          <c:extLst>
            <c:ext xmlns:c16="http://schemas.microsoft.com/office/drawing/2014/chart" uri="{C3380CC4-5D6E-409C-BE32-E72D297353CC}">
              <c16:uniqueId val="{00000003-8F9E-4826-A645-E6BE352FB5BA}"/>
            </c:ext>
          </c:extLst>
        </c:ser>
        <c:ser>
          <c:idx val="4"/>
          <c:order val="4"/>
          <c:tx>
            <c:strRef>
              <c:f>Sheet1!$F$1</c:f>
              <c:strCache>
                <c:ptCount val="1"/>
                <c:pt idx="0">
                  <c:v>2019</c:v>
                </c:pt>
              </c:strCache>
            </c:strRef>
          </c:tx>
          <c:spPr>
            <a:solidFill>
              <a:schemeClr val="accent1">
                <a:shade val="7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#,##0</c:formatCode>
                <c:ptCount val="12"/>
                <c:pt idx="0">
                  <c:v>2038</c:v>
                </c:pt>
                <c:pt idx="1">
                  <c:v>1960</c:v>
                </c:pt>
                <c:pt idx="2">
                  <c:v>1936</c:v>
                </c:pt>
                <c:pt idx="3">
                  <c:v>1971</c:v>
                </c:pt>
                <c:pt idx="4">
                  <c:v>2053</c:v>
                </c:pt>
                <c:pt idx="5">
                  <c:v>2098</c:v>
                </c:pt>
                <c:pt idx="6">
                  <c:v>2189</c:v>
                </c:pt>
                <c:pt idx="7">
                  <c:v>2137</c:v>
                </c:pt>
                <c:pt idx="8">
                  <c:v>2159</c:v>
                </c:pt>
                <c:pt idx="9">
                  <c:v>2125</c:v>
                </c:pt>
                <c:pt idx="10">
                  <c:v>2062</c:v>
                </c:pt>
                <c:pt idx="11">
                  <c:v>2032</c:v>
                </c:pt>
              </c:numCache>
            </c:numRef>
          </c:val>
          <c:extLst>
            <c:ext xmlns:c16="http://schemas.microsoft.com/office/drawing/2014/chart" uri="{C3380CC4-5D6E-409C-BE32-E72D297353CC}">
              <c16:uniqueId val="{00000004-8F9E-4826-A645-E6BE352FB5BA}"/>
            </c:ext>
          </c:extLst>
        </c:ser>
        <c:ser>
          <c:idx val="5"/>
          <c:order val="5"/>
          <c:tx>
            <c:strRef>
              <c:f>Sheet1!$G$1</c:f>
              <c:strCache>
                <c:ptCount val="1"/>
                <c:pt idx="0">
                  <c:v>2020p</c:v>
                </c:pt>
              </c:strCache>
            </c:strRef>
          </c:tx>
          <c:spPr>
            <a:solidFill>
              <a:schemeClr val="accent1">
                <a:shade val="50000"/>
              </a:scheme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Sheet1!$G$2:$G$13</c:f>
              <c:numCache>
                <c:formatCode>#,##0</c:formatCode>
                <c:ptCount val="12"/>
                <c:pt idx="0">
                  <c:v>2011</c:v>
                </c:pt>
                <c:pt idx="1">
                  <c:v>1948</c:v>
                </c:pt>
                <c:pt idx="2">
                  <c:v>1950</c:v>
                </c:pt>
                <c:pt idx="3">
                  <c:v>1912</c:v>
                </c:pt>
                <c:pt idx="4">
                  <c:v>1999</c:v>
                </c:pt>
                <c:pt idx="5">
                  <c:v>2061</c:v>
                </c:pt>
                <c:pt idx="6">
                  <c:v>2131</c:v>
                </c:pt>
                <c:pt idx="7">
                  <c:v>2056</c:v>
                </c:pt>
                <c:pt idx="8">
                  <c:v>2104</c:v>
                </c:pt>
                <c:pt idx="9">
                  <c:v>2071</c:v>
                </c:pt>
                <c:pt idx="10">
                  <c:v>2022</c:v>
                </c:pt>
                <c:pt idx="11">
                  <c:v>1993</c:v>
                </c:pt>
              </c:numCache>
            </c:numRef>
          </c:val>
          <c:extLst>
            <c:ext xmlns:c16="http://schemas.microsoft.com/office/drawing/2014/chart" uri="{C3380CC4-5D6E-409C-BE32-E72D297353CC}">
              <c16:uniqueId val="{00000000-EEFB-2E44-B960-4600A311C488}"/>
            </c:ext>
          </c:extLst>
        </c:ser>
        <c:dLbls>
          <c:showLegendKey val="0"/>
          <c:showVal val="0"/>
          <c:showCatName val="0"/>
          <c:showSerName val="0"/>
          <c:showPercent val="0"/>
          <c:showBubbleSize val="0"/>
        </c:dLbls>
        <c:axId val="949807104"/>
        <c:axId val="949808672"/>
      </c:areaChart>
      <c:catAx>
        <c:axId val="949807104"/>
        <c:scaling>
          <c:orientation val="minMax"/>
        </c:scaling>
        <c:delete val="0"/>
        <c:axPos val="b"/>
        <c:majorGridlines>
          <c:spPr>
            <a:ln w="12700"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FR"/>
          </a:p>
        </c:txPr>
        <c:crossAx val="949808672"/>
        <c:crosses val="autoZero"/>
        <c:auto val="1"/>
        <c:lblAlgn val="ctr"/>
        <c:lblOffset val="100"/>
        <c:noMultiLvlLbl val="0"/>
      </c:catAx>
      <c:valAx>
        <c:axId val="949808672"/>
        <c:scaling>
          <c:orientation val="minMax"/>
        </c:scaling>
        <c:delete val="0"/>
        <c:axPos val="l"/>
        <c:majorGridlines>
          <c:spPr>
            <a:ln w="12700" cap="flat" cmpd="sng" algn="ctr">
              <a:solidFill>
                <a:schemeClr val="tx1">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FR"/>
          </a:p>
        </c:txPr>
        <c:crossAx val="949807104"/>
        <c:crosses val="autoZero"/>
        <c:crossBetween val="midCat"/>
      </c:valAx>
      <c:spPr>
        <a:noFill/>
        <a:ln w="6350">
          <a:noFill/>
        </a:ln>
        <a:effectLst/>
      </c:spPr>
    </c:plotArea>
    <c:plotVisOnly val="1"/>
    <c:dispBlanksAs val="zero"/>
    <c:showDLblsOverMax val="0"/>
  </c:chart>
  <c:spPr>
    <a:noFill/>
    <a:ln>
      <a:noFill/>
    </a:ln>
    <a:effectLst/>
  </c:spPr>
  <c:txPr>
    <a:bodyPr/>
    <a:lstStyle/>
    <a:p>
      <a:pPr>
        <a:defRPr/>
      </a:pPr>
      <a:endParaRPr lang="en-FR"/>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AF422E-D74D-46B9-AB01-15178AF3AA17}" type="datetimeFigureOut">
              <a:rPr lang="en-US" smtClean="0"/>
              <a:t>4/9/21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32A856-5844-46C3-8DB5-778B7F0BCBD3}" type="slidenum">
              <a:rPr lang="en-US" smtClean="0"/>
              <a:t>‹#›</a:t>
            </a:fld>
            <a:endParaRPr lang="en-US"/>
          </a:p>
        </p:txBody>
      </p:sp>
    </p:spTree>
    <p:extLst>
      <p:ext uri="{BB962C8B-B14F-4D97-AF65-F5344CB8AC3E}">
        <p14:creationId xmlns:p14="http://schemas.microsoft.com/office/powerpoint/2010/main" val="3001596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27DB0-F6FF-4338-AD0C-60E32880752F}" type="datetimeFigureOut">
              <a:rPr lang="en-US" smtClean="0"/>
              <a:t>4/9/21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FAD16-93C4-4128-912C-A06D0861F20B}" type="slidenum">
              <a:rPr lang="en-US" smtClean="0"/>
              <a:t>‹#›</a:t>
            </a:fld>
            <a:endParaRPr lang="en-US"/>
          </a:p>
        </p:txBody>
      </p:sp>
    </p:spTree>
    <p:extLst>
      <p:ext uri="{BB962C8B-B14F-4D97-AF65-F5344CB8AC3E}">
        <p14:creationId xmlns:p14="http://schemas.microsoft.com/office/powerpoint/2010/main" val="75949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426743"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Tree>
    <p:extLst>
      <p:ext uri="{BB962C8B-B14F-4D97-AF65-F5344CB8AC3E}">
        <p14:creationId xmlns:p14="http://schemas.microsoft.com/office/powerpoint/2010/main" val="361539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415592" y="6400892"/>
            <a:ext cx="1156086" cy="230832"/>
          </a:xfrm>
          <a:prstGeom prst="rect">
            <a:avLst/>
          </a:prstGeom>
        </p:spPr>
        <p:txBody>
          <a:bodyPr wrap="none">
            <a:spAutoFit/>
          </a:bodyPr>
          <a:lstStyle/>
          <a:p>
            <a:r>
              <a:rPr lang="en-US" sz="900" b="0" i="0" dirty="0">
                <a:solidFill>
                  <a:schemeClr val="bg1"/>
                </a:solidFill>
                <a:effectLst/>
                <a:latin typeface="+mj-lt"/>
              </a:rPr>
              <a:t>{Epitech Digital}</a:t>
            </a:r>
            <a:endParaRPr lang="en-US" sz="900" b="0" i="0" dirty="0">
              <a:solidFill>
                <a:schemeClr val="bg1"/>
              </a:solidFill>
              <a:latin typeface="+mj-lt"/>
            </a:endParaRPr>
          </a:p>
        </p:txBody>
      </p:sp>
      <p:sp>
        <p:nvSpPr>
          <p:cNvPr id="6" name="Rectangle 5"/>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7" name="Rectangle 6"/>
          <p:cNvSpPr/>
          <p:nvPr userDrawn="1"/>
        </p:nvSpPr>
        <p:spPr>
          <a:xfrm rot="900000">
            <a:off x="11338841" y="6154604"/>
            <a:ext cx="723409" cy="723409"/>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6993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3" name="Rectangle 2"/>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latin typeface="+mj-lt"/>
              </a:rPr>
              <a:t>PAGE</a:t>
            </a:r>
            <a:fld id="{1FF971EA-3A6D-44E0-AE21-1C9457776B3F}" type="slidenum">
              <a:rPr lang="en-US" sz="1200" smtClean="0">
                <a:latin typeface="+mn-lt"/>
              </a:rPr>
              <a:pPr/>
              <a:t>‹#›</a:t>
            </a:fld>
            <a:endParaRPr lang="en-US" sz="1100" dirty="0">
              <a:latin typeface="+mn-lt"/>
            </a:endParaRPr>
          </a:p>
        </p:txBody>
      </p:sp>
      <p:sp>
        <p:nvSpPr>
          <p:cNvPr id="24" name="Picture Placeholder 23"/>
          <p:cNvSpPr>
            <a:spLocks noGrp="1"/>
          </p:cNvSpPr>
          <p:nvPr>
            <p:ph type="pic" sz="quarter" idx="10"/>
          </p:nvPr>
        </p:nvSpPr>
        <p:spPr>
          <a:xfrm>
            <a:off x="0" y="0"/>
            <a:ext cx="12192000" cy="3332163"/>
          </a:xfrm>
          <a:solidFill>
            <a:schemeClr val="bg1"/>
          </a:solidFill>
        </p:spPr>
        <p:txBody>
          <a:bodyPr/>
          <a:lstStyle/>
          <a:p>
            <a:r>
              <a:rPr lang="en-GB"/>
              <a:t>Click icon to add picture</a:t>
            </a:r>
            <a:endParaRPr lang="en-US"/>
          </a:p>
        </p:txBody>
      </p:sp>
    </p:spTree>
    <p:extLst>
      <p:ext uri="{BB962C8B-B14F-4D97-AF65-F5344CB8AC3E}">
        <p14:creationId xmlns:p14="http://schemas.microsoft.com/office/powerpoint/2010/main" val="48445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latin typeface="+mj-lt"/>
              </a:rPr>
              <a:t>PAGE</a:t>
            </a:r>
            <a:fld id="{1FF971EA-3A6D-44E0-AE21-1C9457776B3F}" type="slidenum">
              <a:rPr lang="en-US" sz="1200" smtClean="0">
                <a:latin typeface="+mn-lt"/>
              </a:rPr>
              <a:pPr/>
              <a:t>‹#›</a:t>
            </a:fld>
            <a:endParaRPr lang="en-US" sz="1100" dirty="0">
              <a:latin typeface="+mn-lt"/>
            </a:endParaRPr>
          </a:p>
        </p:txBody>
      </p:sp>
      <p:sp>
        <p:nvSpPr>
          <p:cNvPr id="26" name="Picture Placeholder 4">
            <a:extLst>
              <a:ext uri="{FF2B5EF4-FFF2-40B4-BE49-F238E27FC236}">
                <a16:creationId xmlns:a16="http://schemas.microsoft.com/office/drawing/2014/main" id="{2C0F3B5B-451D-41B7-840D-C3136C470C37}"/>
              </a:ext>
            </a:extLst>
          </p:cNvPr>
          <p:cNvSpPr>
            <a:spLocks noGrp="1"/>
          </p:cNvSpPr>
          <p:nvPr>
            <p:ph type="pic" sz="quarter" idx="11" hasCustomPrompt="1"/>
          </p:nvPr>
        </p:nvSpPr>
        <p:spPr>
          <a:xfrm>
            <a:off x="6764339" y="1009650"/>
            <a:ext cx="5827922" cy="3376613"/>
          </a:xfrm>
          <a:prstGeom prst="rect">
            <a:avLst/>
          </a:prstGeom>
          <a:solidFill>
            <a:schemeClr val="accent2"/>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or Drag Here to Add Picture</a:t>
            </a:r>
            <a:endParaRPr lang="id-ID"/>
          </a:p>
          <a:p>
            <a:endParaRPr lang="id-ID"/>
          </a:p>
        </p:txBody>
      </p:sp>
    </p:spTree>
    <p:extLst>
      <p:ext uri="{BB962C8B-B14F-4D97-AF65-F5344CB8AC3E}">
        <p14:creationId xmlns:p14="http://schemas.microsoft.com/office/powerpoint/2010/main" val="736809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latin typeface="+mj-lt"/>
              </a:rPr>
              <a:t>PAGE</a:t>
            </a:r>
            <a:fld id="{1FF971EA-3A6D-44E0-AE21-1C9457776B3F}" type="slidenum">
              <a:rPr lang="en-US" sz="1200" smtClean="0">
                <a:latin typeface="+mn-lt"/>
              </a:rPr>
              <a:pPr/>
              <a:t>‹#›</a:t>
            </a:fld>
            <a:endParaRPr lang="en-US" sz="1100" dirty="0">
              <a:latin typeface="+mn-lt"/>
            </a:endParaRPr>
          </a:p>
        </p:txBody>
      </p:sp>
    </p:spTree>
    <p:extLst>
      <p:ext uri="{BB962C8B-B14F-4D97-AF65-F5344CB8AC3E}">
        <p14:creationId xmlns:p14="http://schemas.microsoft.com/office/powerpoint/2010/main" val="68490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a:gsLst>
            <a:gs pos="0">
              <a:schemeClr val="accent1"/>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Rectangle 2"/>
          <p:cNvSpPr/>
          <p:nvPr userDrawn="1"/>
        </p:nvSpPr>
        <p:spPr>
          <a:xfrm>
            <a:off x="415592" y="6400892"/>
            <a:ext cx="1156086" cy="230832"/>
          </a:xfrm>
          <a:prstGeom prst="rect">
            <a:avLst/>
          </a:prstGeom>
        </p:spPr>
        <p:txBody>
          <a:bodyPr wrap="none">
            <a:spAutoFit/>
          </a:bodyPr>
          <a:lstStyle/>
          <a:p>
            <a:r>
              <a:rPr lang="en-US" sz="900" b="0" i="0" dirty="0">
                <a:solidFill>
                  <a:schemeClr val="bg1"/>
                </a:solidFill>
                <a:effectLst/>
                <a:latin typeface="+mj-lt"/>
              </a:rPr>
              <a:t>{Epitech Digital}</a:t>
            </a:r>
            <a:endParaRPr lang="en-US" sz="900" b="0" i="0" dirty="0">
              <a:solidFill>
                <a:schemeClr val="bg1"/>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mtClean="0">
                <a:solidFill>
                  <a:schemeClr val="bg1"/>
                </a:solidFill>
                <a:latin typeface="+mn-lt"/>
              </a:rPr>
              <a:pPr/>
              <a:t>‹#›</a:t>
            </a:fld>
            <a:endParaRPr lang="en-US" sz="1100" dirty="0">
              <a:solidFill>
                <a:schemeClr val="bg1"/>
              </a:solidFill>
              <a:latin typeface="+mn-lt"/>
            </a:endParaRPr>
          </a:p>
        </p:txBody>
      </p:sp>
    </p:spTree>
    <p:extLst>
      <p:ext uri="{BB962C8B-B14F-4D97-AF65-F5344CB8AC3E}">
        <p14:creationId xmlns:p14="http://schemas.microsoft.com/office/powerpoint/2010/main" val="394543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7" name="Rectangle 36"/>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5" name="Rectangle 4"/>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6" name="Rectangle 5"/>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7752DFED-9BE1-46A5-81AE-B0130748EE73}"/>
              </a:ext>
            </a:extLst>
          </p:cNvPr>
          <p:cNvSpPr/>
          <p:nvPr userDrawn="1"/>
        </p:nvSpPr>
        <p:spPr>
          <a:xfrm>
            <a:off x="1719473" y="932990"/>
            <a:ext cx="3989645" cy="3989645"/>
          </a:xfrm>
          <a:prstGeom prst="frame">
            <a:avLst>
              <a:gd name="adj1" fmla="val 142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icture Placeholder 2">
            <a:extLst>
              <a:ext uri="{FF2B5EF4-FFF2-40B4-BE49-F238E27FC236}">
                <a16:creationId xmlns:a16="http://schemas.microsoft.com/office/drawing/2014/main" id="{91904CE9-FC93-4C19-8291-B3B6C853B974}"/>
              </a:ext>
            </a:extLst>
          </p:cNvPr>
          <p:cNvSpPr>
            <a:spLocks noGrp="1"/>
          </p:cNvSpPr>
          <p:nvPr>
            <p:ph type="pic" sz="quarter" idx="16"/>
          </p:nvPr>
        </p:nvSpPr>
        <p:spPr>
          <a:xfrm>
            <a:off x="1270764" y="1475302"/>
            <a:ext cx="3989645" cy="3989645"/>
          </a:xfrm>
          <a:solidFill>
            <a:schemeClr val="accent2"/>
          </a:solidFill>
        </p:spPr>
      </p:sp>
    </p:spTree>
    <p:extLst>
      <p:ext uri="{BB962C8B-B14F-4D97-AF65-F5344CB8AC3E}">
        <p14:creationId xmlns:p14="http://schemas.microsoft.com/office/powerpoint/2010/main" val="1102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37" name="Rectangle 36"/>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5" name="Rectangle 4"/>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6" name="Rectangle 5"/>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7752DFED-9BE1-46A5-81AE-B0130748EE73}"/>
              </a:ext>
            </a:extLst>
          </p:cNvPr>
          <p:cNvSpPr/>
          <p:nvPr userDrawn="1"/>
        </p:nvSpPr>
        <p:spPr>
          <a:xfrm>
            <a:off x="864301" y="1252582"/>
            <a:ext cx="6856356" cy="3448800"/>
          </a:xfrm>
          <a:prstGeom prst="frame">
            <a:avLst>
              <a:gd name="adj1" fmla="val 142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icture Placeholder 2">
            <a:extLst>
              <a:ext uri="{FF2B5EF4-FFF2-40B4-BE49-F238E27FC236}">
                <a16:creationId xmlns:a16="http://schemas.microsoft.com/office/drawing/2014/main" id="{91904CE9-FC93-4C19-8291-B3B6C853B974}"/>
              </a:ext>
            </a:extLst>
          </p:cNvPr>
          <p:cNvSpPr>
            <a:spLocks noGrp="1"/>
          </p:cNvSpPr>
          <p:nvPr>
            <p:ph type="pic" sz="quarter" idx="16"/>
          </p:nvPr>
        </p:nvSpPr>
        <p:spPr>
          <a:xfrm>
            <a:off x="415592" y="1704600"/>
            <a:ext cx="6856356" cy="3448800"/>
          </a:xfrm>
          <a:solidFill>
            <a:schemeClr val="accent2"/>
          </a:solidFill>
        </p:spPr>
      </p:sp>
    </p:spTree>
    <p:extLst>
      <p:ext uri="{BB962C8B-B14F-4D97-AF65-F5344CB8AC3E}">
        <p14:creationId xmlns:p14="http://schemas.microsoft.com/office/powerpoint/2010/main" val="25258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4" name="Rectangle 3"/>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34" name="Rectangle 33"/>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8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Rectangle 2"/>
          <p:cNvSpPr/>
          <p:nvPr userDrawn="1"/>
        </p:nvSpPr>
        <p:spPr>
          <a:xfrm>
            <a:off x="426743"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24" name="Rectangle 23"/>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25" name="Rectangle 24"/>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1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a:off x="1972573" y="2610407"/>
            <a:ext cx="2314575" cy="2312988"/>
          </a:xfrm>
          <a:prstGeom prst="rect">
            <a:avLst/>
          </a:prstGeom>
          <a:solidFill>
            <a:schemeClr val="accent4"/>
          </a:solidFill>
        </p:spPr>
        <p:txBody>
          <a:bodyPr>
            <a:normAutofit/>
          </a:bodyPr>
          <a:lstStyle>
            <a:lvl1pPr>
              <a:defRPr sz="2400">
                <a:solidFill>
                  <a:schemeClr val="bg1"/>
                </a:solidFill>
              </a:defRPr>
            </a:lvl1pPr>
          </a:lstStyle>
          <a:p>
            <a:r>
              <a:rPr lang="en-GB"/>
              <a:t>Click icon to add picture</a:t>
            </a:r>
            <a:endParaRPr lang="en-US"/>
          </a:p>
        </p:txBody>
      </p:sp>
      <p:sp>
        <p:nvSpPr>
          <p:cNvPr id="28" name="Picture Placeholder 26"/>
          <p:cNvSpPr>
            <a:spLocks noGrp="1"/>
          </p:cNvSpPr>
          <p:nvPr>
            <p:ph type="pic" sz="quarter" idx="11"/>
          </p:nvPr>
        </p:nvSpPr>
        <p:spPr>
          <a:xfrm>
            <a:off x="5010409" y="2610407"/>
            <a:ext cx="2314575" cy="2312988"/>
          </a:xfrm>
          <a:prstGeom prst="rect">
            <a:avLst/>
          </a:prstGeom>
          <a:solidFill>
            <a:schemeClr val="accent4"/>
          </a:solidFill>
        </p:spPr>
        <p:txBody>
          <a:bodyPr>
            <a:normAutofit/>
          </a:bodyPr>
          <a:lstStyle>
            <a:lvl1pPr>
              <a:defRPr sz="2400">
                <a:solidFill>
                  <a:schemeClr val="bg1"/>
                </a:solidFill>
              </a:defRPr>
            </a:lvl1pPr>
          </a:lstStyle>
          <a:p>
            <a:r>
              <a:rPr lang="en-GB"/>
              <a:t>Click icon to add picture</a:t>
            </a:r>
            <a:endParaRPr lang="en-US" dirty="0"/>
          </a:p>
        </p:txBody>
      </p:sp>
      <p:sp>
        <p:nvSpPr>
          <p:cNvPr id="29" name="Picture Placeholder 26"/>
          <p:cNvSpPr>
            <a:spLocks noGrp="1"/>
          </p:cNvSpPr>
          <p:nvPr>
            <p:ph type="pic" sz="quarter" idx="12"/>
          </p:nvPr>
        </p:nvSpPr>
        <p:spPr>
          <a:xfrm>
            <a:off x="7936074" y="2610407"/>
            <a:ext cx="2314575" cy="2312988"/>
          </a:xfrm>
          <a:prstGeom prst="rect">
            <a:avLst/>
          </a:prstGeom>
          <a:solidFill>
            <a:schemeClr val="accent4"/>
          </a:solidFill>
        </p:spPr>
        <p:txBody>
          <a:bodyPr>
            <a:normAutofit/>
          </a:bodyPr>
          <a:lstStyle>
            <a:lvl1pPr>
              <a:defRPr sz="2400">
                <a:solidFill>
                  <a:schemeClr val="bg1"/>
                </a:solidFill>
              </a:defRPr>
            </a:lvl1pPr>
          </a:lstStyle>
          <a:p>
            <a:r>
              <a:rPr lang="en-GB"/>
              <a:t>Click icon to add picture</a:t>
            </a:r>
            <a:endParaRPr lang="en-US"/>
          </a:p>
        </p:txBody>
      </p:sp>
      <p:sp>
        <p:nvSpPr>
          <p:cNvPr id="26" name="Rectangle 25"/>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30" name="Rectangle 29"/>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31" name="Rectangle 30"/>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1"/>
          <p:cNvSpPr txBox="1"/>
          <p:nvPr userDrawn="1"/>
        </p:nvSpPr>
        <p:spPr>
          <a:xfrm>
            <a:off x="2135039" y="5200584"/>
            <a:ext cx="1989647"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Raleway" panose="020B0003030101060003" pitchFamily="34" charset="0"/>
              </a:rPr>
              <a:t>CHARLES K SMITH</a:t>
            </a:r>
            <a:endParaRPr lang="id-ID" sz="1600" dirty="0">
              <a:solidFill>
                <a:schemeClr val="tx1">
                  <a:lumMod val="75000"/>
                  <a:lumOff val="25000"/>
                </a:schemeClr>
              </a:solidFill>
              <a:latin typeface="Raleway" panose="020B0003030101060003" pitchFamily="34" charset="0"/>
            </a:endParaRPr>
          </a:p>
        </p:txBody>
      </p:sp>
      <p:sp>
        <p:nvSpPr>
          <p:cNvPr id="33" name="TextBox 63"/>
          <p:cNvSpPr txBox="1"/>
          <p:nvPr userDrawn="1"/>
        </p:nvSpPr>
        <p:spPr>
          <a:xfrm>
            <a:off x="2485294" y="5502341"/>
            <a:ext cx="1289135" cy="25654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067" dirty="0">
                <a:solidFill>
                  <a:schemeClr val="tx1">
                    <a:lumMod val="50000"/>
                    <a:lumOff val="50000"/>
                  </a:schemeClr>
                </a:solidFill>
              </a:rPr>
              <a:t>General Manager</a:t>
            </a:r>
          </a:p>
        </p:txBody>
      </p:sp>
      <p:sp>
        <p:nvSpPr>
          <p:cNvPr id="34" name="TextBox 57"/>
          <p:cNvSpPr txBox="1"/>
          <p:nvPr userDrawn="1"/>
        </p:nvSpPr>
        <p:spPr>
          <a:xfrm>
            <a:off x="5223491" y="5200584"/>
            <a:ext cx="1887055"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600" dirty="0">
                <a:solidFill>
                  <a:schemeClr val="tx1">
                    <a:lumMod val="75000"/>
                    <a:lumOff val="25000"/>
                  </a:schemeClr>
                </a:solidFill>
                <a:latin typeface="Raleway" panose="020B0003030101060003" pitchFamily="34" charset="0"/>
              </a:rPr>
              <a:t>DELTON R SMITH</a:t>
            </a:r>
          </a:p>
        </p:txBody>
      </p:sp>
      <p:sp>
        <p:nvSpPr>
          <p:cNvPr id="35" name="TextBox 64"/>
          <p:cNvSpPr txBox="1"/>
          <p:nvPr userDrawn="1"/>
        </p:nvSpPr>
        <p:spPr>
          <a:xfrm>
            <a:off x="5395819" y="5502341"/>
            <a:ext cx="1542409" cy="25654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067" dirty="0">
                <a:solidFill>
                  <a:schemeClr val="tx1">
                    <a:lumMod val="50000"/>
                    <a:lumOff val="50000"/>
                  </a:schemeClr>
                </a:solidFill>
              </a:rPr>
              <a:t>Chief Excutive Officer</a:t>
            </a:r>
          </a:p>
        </p:txBody>
      </p:sp>
      <p:sp>
        <p:nvSpPr>
          <p:cNvPr id="36" name="TextBox 11"/>
          <p:cNvSpPr txBox="1"/>
          <p:nvPr userDrawn="1"/>
        </p:nvSpPr>
        <p:spPr>
          <a:xfrm>
            <a:off x="8153041" y="5200584"/>
            <a:ext cx="1880643"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600" dirty="0">
                <a:solidFill>
                  <a:schemeClr val="tx1">
                    <a:lumMod val="75000"/>
                    <a:lumOff val="25000"/>
                  </a:schemeClr>
                </a:solidFill>
                <a:latin typeface="Raleway" panose="020B0003030101060003" pitchFamily="34" charset="0"/>
              </a:rPr>
              <a:t>BRENNAN SMITH</a:t>
            </a:r>
          </a:p>
        </p:txBody>
      </p:sp>
      <p:sp>
        <p:nvSpPr>
          <p:cNvPr id="37" name="TextBox 63"/>
          <p:cNvSpPr txBox="1"/>
          <p:nvPr userDrawn="1"/>
        </p:nvSpPr>
        <p:spPr>
          <a:xfrm>
            <a:off x="8460817" y="5502341"/>
            <a:ext cx="1265090" cy="256545"/>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067" dirty="0">
                <a:solidFill>
                  <a:schemeClr val="tx1">
                    <a:lumMod val="50000"/>
                    <a:lumOff val="50000"/>
                  </a:schemeClr>
                </a:solidFill>
              </a:rPr>
              <a:t>Creative Director</a:t>
            </a:r>
          </a:p>
        </p:txBody>
      </p:sp>
    </p:spTree>
    <p:extLst>
      <p:ext uri="{BB962C8B-B14F-4D97-AF65-F5344CB8AC3E}">
        <p14:creationId xmlns:p14="http://schemas.microsoft.com/office/powerpoint/2010/main" val="30817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001359"/>
          </a:xfrm>
          <a:solidFill>
            <a:schemeClr val="accent2"/>
          </a:solidFill>
        </p:spPr>
        <p:txBody>
          <a:bodyPr/>
          <a:lstStyle>
            <a:lvl1pPr>
              <a:defRPr>
                <a:solidFill>
                  <a:schemeClr val="bg1"/>
                </a:solidFill>
              </a:defRPr>
            </a:lvl1pPr>
          </a:lstStyle>
          <a:p>
            <a:r>
              <a:rPr lang="en-GB"/>
              <a:t>Click icon to add picture</a:t>
            </a:r>
            <a:endParaRPr lang="en-US"/>
          </a:p>
        </p:txBody>
      </p:sp>
      <p:sp>
        <p:nvSpPr>
          <p:cNvPr id="7" name="Rectangle 6"/>
          <p:cNvSpPr/>
          <p:nvPr userDrawn="1"/>
        </p:nvSpPr>
        <p:spPr>
          <a:xfrm>
            <a:off x="415592" y="6400892"/>
            <a:ext cx="1156086" cy="230832"/>
          </a:xfrm>
          <a:prstGeom prst="rect">
            <a:avLst/>
          </a:prstGeom>
        </p:spPr>
        <p:txBody>
          <a:bodyPr wrap="none">
            <a:spAutoFit/>
          </a:bodyPr>
          <a:lstStyle/>
          <a:p>
            <a:r>
              <a:rPr lang="en-US" sz="900" b="0" i="0" dirty="0">
                <a:solidFill>
                  <a:schemeClr val="tx1">
                    <a:lumMod val="65000"/>
                    <a:lumOff val="35000"/>
                  </a:schemeClr>
                </a:solidFill>
                <a:effectLst/>
                <a:latin typeface="+mj-lt"/>
              </a:rPr>
              <a:t>{Epitech Digital}</a:t>
            </a:r>
            <a:endParaRPr lang="en-US" sz="900" b="0" i="0" dirty="0">
              <a:solidFill>
                <a:schemeClr val="tx1">
                  <a:lumMod val="65000"/>
                  <a:lumOff val="35000"/>
                </a:schemeClr>
              </a:solidFill>
              <a:latin typeface="+mj-lt"/>
            </a:endParaRPr>
          </a:p>
        </p:txBody>
      </p:sp>
      <p:sp>
        <p:nvSpPr>
          <p:cNvPr id="8" name="Rectangle 7"/>
          <p:cNvSpPr/>
          <p:nvPr userDrawn="1"/>
        </p:nvSpPr>
        <p:spPr>
          <a:xfrm>
            <a:off x="11459134" y="6331642"/>
            <a:ext cx="482824" cy="369332"/>
          </a:xfrm>
          <a:prstGeom prst="rect">
            <a:avLst/>
          </a:prstGeom>
        </p:spPr>
        <p:txBody>
          <a:bodyPr wrap="none">
            <a:spAutoFit/>
          </a:bodyPr>
          <a:lstStyle/>
          <a:p>
            <a:pPr algn="ctr"/>
            <a:fld id="{1FF971EA-3A6D-44E0-AE21-1C9457776B3F}" type="slidenum">
              <a:rPr lang="en-US" sz="1800" smtClean="0">
                <a:latin typeface="+mj-lt"/>
              </a:rPr>
              <a:pPr algn="ctr"/>
              <a:t>‹#›</a:t>
            </a:fld>
            <a:endParaRPr lang="en-US" sz="1600" dirty="0">
              <a:latin typeface="+mj-lt"/>
            </a:endParaRPr>
          </a:p>
        </p:txBody>
      </p:sp>
      <p:sp>
        <p:nvSpPr>
          <p:cNvPr id="9" name="Rectangle 8"/>
          <p:cNvSpPr/>
          <p:nvPr userDrawn="1"/>
        </p:nvSpPr>
        <p:spPr>
          <a:xfrm rot="900000">
            <a:off x="11338841" y="61546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4/9/21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60" r:id="rId5"/>
    <p:sldLayoutId id="2147483653" r:id="rId6"/>
    <p:sldLayoutId id="2147483654" r:id="rId7"/>
    <p:sldLayoutId id="2147483659" r:id="rId8"/>
    <p:sldLayoutId id="2147483655" r:id="rId9"/>
    <p:sldLayoutId id="2147483656" r:id="rId10"/>
    <p:sldLayoutId id="2147483657" r:id="rId11"/>
    <p:sldLayoutId id="21474836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insee.fr/fr/statistiques/5012724#figure2_radio2" TargetMode="External"/><Relationship Id="rId7" Type="http://schemas.openxmlformats.org/officeDocument/2006/relationships/hyperlink" Target="https://www.insee.fr/fr/statistiques/2554860" TargetMode="External"/><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hyperlink" Target="https://www.lefigaro.fr/actualite-france/les-infos-qu-il-faut-retenir-du-mois-de-juillet-20190802" TargetMode="External"/><Relationship Id="rId5" Type="http://schemas.openxmlformats.org/officeDocument/2006/relationships/hyperlink" Target="https://www.insee.fr/fr/statistiques/4655279#graphique-figure1" TargetMode="External"/><Relationship Id="rId4" Type="http://schemas.openxmlformats.org/officeDocument/2006/relationships/hyperlink" Target="https://www.insee.fr/fr/statistiques/2381380#tableau-figure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p:cNvSpPr/>
          <p:nvPr/>
        </p:nvSpPr>
        <p:spPr>
          <a:xfrm rot="900000">
            <a:off x="3444818" y="2945695"/>
            <a:ext cx="928522" cy="92852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3476854" y="2875002"/>
            <a:ext cx="5158785" cy="1107996"/>
          </a:xfrm>
          <a:prstGeom prst="rect">
            <a:avLst/>
          </a:prstGeom>
          <a:noFill/>
        </p:spPr>
        <p:txBody>
          <a:bodyPr wrap="none" rtlCol="0">
            <a:spAutoFit/>
          </a:bodyPr>
          <a:lstStyle/>
          <a:p>
            <a:pPr algn="ctr"/>
            <a:r>
              <a:rPr lang="en-US" sz="6600" spc="600" dirty="0">
                <a:solidFill>
                  <a:schemeClr val="tx1">
                    <a:lumMod val="85000"/>
                    <a:lumOff val="15000"/>
                  </a:schemeClr>
                </a:solidFill>
                <a:latin typeface="+mj-lt"/>
              </a:rPr>
              <a:t># STORKS</a:t>
            </a:r>
            <a:endParaRPr lang="en-US" sz="4400" spc="600" dirty="0">
              <a:solidFill>
                <a:schemeClr val="tx1">
                  <a:lumMod val="85000"/>
                  <a:lumOff val="15000"/>
                </a:schemeClr>
              </a:solidFill>
              <a:latin typeface="+mj-lt"/>
            </a:endParaRPr>
          </a:p>
        </p:txBody>
      </p:sp>
      <p:sp>
        <p:nvSpPr>
          <p:cNvPr id="89" name="TextBox 88"/>
          <p:cNvSpPr txBox="1"/>
          <p:nvPr/>
        </p:nvSpPr>
        <p:spPr>
          <a:xfrm>
            <a:off x="4477681" y="3840058"/>
            <a:ext cx="2241704" cy="276999"/>
          </a:xfrm>
          <a:prstGeom prst="rect">
            <a:avLst/>
          </a:prstGeom>
          <a:noFill/>
        </p:spPr>
        <p:txBody>
          <a:bodyPr wrap="none" rtlCol="0">
            <a:spAutoFit/>
          </a:bodyPr>
          <a:lstStyle/>
          <a:p>
            <a:pPr algn="ctr"/>
            <a:r>
              <a:rPr lang="en-US" sz="1200" dirty="0">
                <a:solidFill>
                  <a:schemeClr val="accent1"/>
                </a:solidFill>
              </a:rPr>
              <a:t>Presented by Jimmy Cassarino</a:t>
            </a:r>
          </a:p>
        </p:txBody>
      </p:sp>
    </p:spTree>
    <p:extLst>
      <p:ext uri="{BB962C8B-B14F-4D97-AF65-F5344CB8AC3E}">
        <p14:creationId xmlns:p14="http://schemas.microsoft.com/office/powerpoint/2010/main" val="2786741649"/>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900000">
            <a:off x="1437303"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37A1D8-21CD-7D4C-8BFB-296081A485CC}"/>
              </a:ext>
            </a:extLst>
          </p:cNvPr>
          <p:cNvSpPr/>
          <p:nvPr/>
        </p:nvSpPr>
        <p:spPr>
          <a:xfrm>
            <a:off x="8235223" y="5539132"/>
            <a:ext cx="55659" cy="556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4" name="TextBox 13">
            <a:extLst>
              <a:ext uri="{FF2B5EF4-FFF2-40B4-BE49-F238E27FC236}">
                <a16:creationId xmlns:a16="http://schemas.microsoft.com/office/drawing/2014/main" id="{882AD2B1-649A-7044-910B-E07C42052F23}"/>
              </a:ext>
            </a:extLst>
          </p:cNvPr>
          <p:cNvSpPr txBox="1"/>
          <p:nvPr/>
        </p:nvSpPr>
        <p:spPr>
          <a:xfrm>
            <a:off x="2436107" y="576518"/>
            <a:ext cx="7319786" cy="830997"/>
          </a:xfrm>
          <a:prstGeom prst="rect">
            <a:avLst/>
          </a:prstGeom>
          <a:noFill/>
        </p:spPr>
        <p:txBody>
          <a:bodyPr wrap="square" rtlCol="0">
            <a:spAutoFit/>
          </a:bodyPr>
          <a:lstStyle/>
          <a:p>
            <a:r>
              <a:rPr lang="en-US" sz="4800" dirty="0">
                <a:solidFill>
                  <a:schemeClr val="tx1">
                    <a:lumMod val="75000"/>
                    <a:lumOff val="25000"/>
                  </a:schemeClr>
                </a:solidFill>
                <a:latin typeface="+mj-lt"/>
              </a:rPr>
              <a:t>REALITY VS. TWITTER</a:t>
            </a:r>
          </a:p>
        </p:txBody>
      </p:sp>
      <p:pic>
        <p:nvPicPr>
          <p:cNvPr id="8" name="Picture 7" descr="Chart, bar chart&#10;&#10;Description automatically generated">
            <a:extLst>
              <a:ext uri="{FF2B5EF4-FFF2-40B4-BE49-F238E27FC236}">
                <a16:creationId xmlns:a16="http://schemas.microsoft.com/office/drawing/2014/main" id="{772BD585-00D2-D64B-9E84-9E00A1043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83" y="2494620"/>
            <a:ext cx="4902835" cy="2359826"/>
          </a:xfrm>
          <a:prstGeom prst="rect">
            <a:avLst/>
          </a:prstGeom>
          <a:ln>
            <a:noFill/>
          </a:ln>
          <a:effectLst>
            <a:outerShdw blurRad="292100" dist="139700" dir="2700000" algn="tl" rotWithShape="0">
              <a:srgbClr val="333333">
                <a:alpha val="65000"/>
              </a:srgbClr>
            </a:outerShdw>
          </a:effectLst>
        </p:spPr>
      </p:pic>
      <p:pic>
        <p:nvPicPr>
          <p:cNvPr id="13" name="Picture 12" descr="Chart, bar chart&#10;&#10;Description automatically generated">
            <a:extLst>
              <a:ext uri="{FF2B5EF4-FFF2-40B4-BE49-F238E27FC236}">
                <a16:creationId xmlns:a16="http://schemas.microsoft.com/office/drawing/2014/main" id="{C37415CB-20F2-6C4B-9CAC-5A751BA0C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182" y="2494620"/>
            <a:ext cx="4902835" cy="2359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8498292"/>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900000">
            <a:off x="1437303"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37A1D8-21CD-7D4C-8BFB-296081A485CC}"/>
              </a:ext>
            </a:extLst>
          </p:cNvPr>
          <p:cNvSpPr/>
          <p:nvPr/>
        </p:nvSpPr>
        <p:spPr>
          <a:xfrm>
            <a:off x="8235223" y="5539132"/>
            <a:ext cx="55659" cy="556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5" name="Picture 4">
            <a:extLst>
              <a:ext uri="{FF2B5EF4-FFF2-40B4-BE49-F238E27FC236}">
                <a16:creationId xmlns:a16="http://schemas.microsoft.com/office/drawing/2014/main" id="{6E2B03FB-8AB0-D04F-9F42-8989EDDBB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939"/>
            <a:ext cx="11430000" cy="6429375"/>
          </a:xfrm>
          <a:prstGeom prst="rect">
            <a:avLst/>
          </a:prstGeom>
        </p:spPr>
      </p:pic>
    </p:spTree>
    <p:extLst>
      <p:ext uri="{BB962C8B-B14F-4D97-AF65-F5344CB8AC3E}">
        <p14:creationId xmlns:p14="http://schemas.microsoft.com/office/powerpoint/2010/main" val="371922623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EB734A-1F0B-42E1-82AC-B11E4A5E5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6230" y="720365"/>
            <a:ext cx="6341880" cy="5332092"/>
          </a:xfrm>
          <a:prstGeom prst="rect">
            <a:avLst/>
          </a:prstGeom>
        </p:spPr>
      </p:pic>
      <p:sp>
        <p:nvSpPr>
          <p:cNvPr id="3" name="Rectangle 2"/>
          <p:cNvSpPr/>
          <p:nvPr/>
        </p:nvSpPr>
        <p:spPr>
          <a:xfrm>
            <a:off x="1138414" y="2451273"/>
            <a:ext cx="3575396" cy="609847"/>
          </a:xfrm>
          <a:prstGeom prst="rect">
            <a:avLst/>
          </a:prstGeom>
        </p:spPr>
        <p:txBody>
          <a:bodyPr wrap="square">
            <a:spAutoFit/>
          </a:bodyPr>
          <a:lstStyle/>
          <a:p>
            <a:pPr>
              <a:lnSpc>
                <a:spcPct val="150000"/>
              </a:lnSpc>
            </a:pPr>
            <a:r>
              <a:rPr lang="en-US" sz="1200" dirty="0">
                <a:solidFill>
                  <a:schemeClr val="tx1">
                    <a:lumMod val="75000"/>
                    <a:lumOff val="25000"/>
                  </a:schemeClr>
                </a:solidFill>
              </a:rPr>
              <a:t>Here are all the sources that helped me in my  research to establish my case study</a:t>
            </a:r>
          </a:p>
        </p:txBody>
      </p:sp>
      <p:sp>
        <p:nvSpPr>
          <p:cNvPr id="7" name="TextBox 6"/>
          <p:cNvSpPr txBox="1"/>
          <p:nvPr/>
        </p:nvSpPr>
        <p:spPr>
          <a:xfrm>
            <a:off x="1138414" y="1685651"/>
            <a:ext cx="3659976" cy="923330"/>
          </a:xfrm>
          <a:prstGeom prst="rect">
            <a:avLst/>
          </a:prstGeom>
          <a:noFill/>
        </p:spPr>
        <p:txBody>
          <a:bodyPr wrap="none" rtlCol="0">
            <a:spAutoFit/>
          </a:bodyPr>
          <a:lstStyle/>
          <a:p>
            <a:r>
              <a:rPr lang="en-US" sz="5400" dirty="0">
                <a:solidFill>
                  <a:schemeClr val="tx1">
                    <a:lumMod val="75000"/>
                    <a:lumOff val="25000"/>
                  </a:schemeClr>
                </a:solidFill>
                <a:latin typeface="+mj-lt"/>
              </a:rPr>
              <a:t>SOURCES</a:t>
            </a:r>
          </a:p>
        </p:txBody>
      </p:sp>
      <p:sp>
        <p:nvSpPr>
          <p:cNvPr id="15" name="Rectangle 14"/>
          <p:cNvSpPr/>
          <p:nvPr/>
        </p:nvSpPr>
        <p:spPr>
          <a:xfrm rot="900000">
            <a:off x="1384001"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0400EC-C683-044C-965C-1D25E2790F93}"/>
              </a:ext>
            </a:extLst>
          </p:cNvPr>
          <p:cNvSpPr txBox="1"/>
          <p:nvPr/>
        </p:nvSpPr>
        <p:spPr>
          <a:xfrm>
            <a:off x="6768790" y="1081668"/>
            <a:ext cx="5423210" cy="2739211"/>
          </a:xfrm>
          <a:prstGeom prst="rect">
            <a:avLst/>
          </a:prstGeom>
          <a:noFill/>
        </p:spPr>
        <p:txBody>
          <a:bodyPr wrap="square" rtlCol="0">
            <a:spAutoFit/>
          </a:bodyPr>
          <a:lstStyle/>
          <a:p>
            <a:r>
              <a:rPr lang="en-GB" sz="1400" dirty="0" err="1"/>
              <a:t>Bilan</a:t>
            </a:r>
            <a:r>
              <a:rPr lang="en-GB" sz="1400" dirty="0"/>
              <a:t> </a:t>
            </a:r>
            <a:r>
              <a:rPr lang="en-GB" sz="1400" dirty="0" err="1"/>
              <a:t>démographique</a:t>
            </a:r>
            <a:r>
              <a:rPr lang="en-GB" sz="1400" dirty="0"/>
              <a:t> 2020  </a:t>
            </a:r>
            <a:r>
              <a:rPr lang="en-GB" sz="1400" dirty="0">
                <a:hlinkClick r:id="rId3"/>
              </a:rPr>
              <a:t>https://www.insee.fr/fr/statistiques/5012724#figure2_radio2</a:t>
            </a:r>
            <a:endParaRPr lang="en-GB" sz="1400" dirty="0"/>
          </a:p>
          <a:p>
            <a:r>
              <a:rPr lang="en-GB" sz="1400" dirty="0"/>
              <a:t>Naissances et </a:t>
            </a:r>
            <a:r>
              <a:rPr lang="en-GB" sz="1400" dirty="0" err="1"/>
              <a:t>taux</a:t>
            </a:r>
            <a:r>
              <a:rPr lang="en-GB" sz="1400" dirty="0"/>
              <a:t> de </a:t>
            </a:r>
            <a:r>
              <a:rPr lang="en-GB" sz="1400" dirty="0" err="1"/>
              <a:t>natalité</a:t>
            </a:r>
            <a:r>
              <a:rPr lang="en-GB" sz="1400" dirty="0"/>
              <a:t>  </a:t>
            </a:r>
            <a:r>
              <a:rPr lang="en-GB" sz="1400" dirty="0">
                <a:hlinkClick r:id="rId4"/>
              </a:rPr>
              <a:t>https://www.insee.fr/fr/statistiques/2381380#tableau-figure1</a:t>
            </a:r>
            <a:endParaRPr lang="en-GB" sz="1400" dirty="0"/>
          </a:p>
          <a:p>
            <a:r>
              <a:rPr lang="en-GB" sz="1400" dirty="0" err="1"/>
              <a:t>Décalage</a:t>
            </a:r>
            <a:r>
              <a:rPr lang="en-GB" sz="1400" dirty="0"/>
              <a:t> du pic de naissance  </a:t>
            </a:r>
            <a:r>
              <a:rPr lang="en-GB" sz="1400" dirty="0">
                <a:hlinkClick r:id="rId5"/>
              </a:rPr>
              <a:t>https://www.insee.fr/fr/statistiques/4655279#graphique-figure1</a:t>
            </a:r>
            <a:r>
              <a:rPr lang="en-GB" sz="1400" dirty="0"/>
              <a:t>  </a:t>
            </a:r>
            <a:r>
              <a:rPr lang="en-GB" sz="1400" dirty="0" err="1"/>
              <a:t>Infos</a:t>
            </a:r>
            <a:r>
              <a:rPr lang="en-GB" sz="1400" dirty="0"/>
              <a:t> </a:t>
            </a:r>
            <a:r>
              <a:rPr lang="en-GB" sz="1400" dirty="0" err="1"/>
              <a:t>juillet</a:t>
            </a:r>
            <a:r>
              <a:rPr lang="en-GB" sz="1400" dirty="0"/>
              <a:t> 2019</a:t>
            </a:r>
          </a:p>
          <a:p>
            <a:r>
              <a:rPr lang="en-GB" sz="1400" dirty="0">
                <a:hlinkClick r:id="rId6"/>
              </a:rPr>
              <a:t>https://www.lefigaro.fr/actualite-france/les-infos-qu-il-faut-retenir-du-mois-de-juillet-20190802</a:t>
            </a:r>
            <a:endParaRPr lang="en-GB" sz="1400" dirty="0"/>
          </a:p>
          <a:p>
            <a:r>
              <a:rPr lang="en-GB" sz="1400" dirty="0" err="1"/>
              <a:t>Bilan</a:t>
            </a:r>
            <a:r>
              <a:rPr lang="en-GB" sz="1400" dirty="0"/>
              <a:t> </a:t>
            </a:r>
            <a:r>
              <a:rPr lang="en-GB" sz="1400" dirty="0" err="1"/>
              <a:t>démographique</a:t>
            </a:r>
            <a:r>
              <a:rPr lang="en-GB" sz="1400" dirty="0"/>
              <a:t> 2016</a:t>
            </a:r>
          </a:p>
          <a:p>
            <a:r>
              <a:rPr lang="en-GB" sz="1400" dirty="0">
                <a:hlinkClick r:id="rId7"/>
              </a:rPr>
              <a:t>https://www.insee.fr/fr/statistiques/2554860</a:t>
            </a:r>
            <a:endParaRPr lang="en-GB" sz="1400" dirty="0"/>
          </a:p>
          <a:p>
            <a:endParaRPr lang="en-FR" dirty="0"/>
          </a:p>
        </p:txBody>
      </p:sp>
    </p:spTree>
    <p:extLst>
      <p:ext uri="{BB962C8B-B14F-4D97-AF65-F5344CB8AC3E}">
        <p14:creationId xmlns:p14="http://schemas.microsoft.com/office/powerpoint/2010/main" val="58013325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raphical user interface, application&#10;&#10;Description automatically generated">
            <a:extLst>
              <a:ext uri="{FF2B5EF4-FFF2-40B4-BE49-F238E27FC236}">
                <a16:creationId xmlns:a16="http://schemas.microsoft.com/office/drawing/2014/main" id="{69E92E96-E038-F74C-9100-072EF2ABFE1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B1794D7A-4A4A-1344-88F1-AFC182CEFC78}"/>
              </a:ext>
            </a:extLst>
          </p:cNvPr>
          <p:cNvSpPr/>
          <p:nvPr/>
        </p:nvSpPr>
        <p:spPr>
          <a:xfrm>
            <a:off x="8318809" y="2940165"/>
            <a:ext cx="3457599" cy="609847"/>
          </a:xfrm>
          <a:prstGeom prst="rect">
            <a:avLst/>
          </a:prstGeom>
        </p:spPr>
        <p:txBody>
          <a:bodyPr wrap="square">
            <a:spAutoFit/>
          </a:bodyPr>
          <a:lstStyle/>
          <a:p>
            <a:pPr>
              <a:lnSpc>
                <a:spcPct val="150000"/>
              </a:lnSpc>
            </a:pPr>
            <a:r>
              <a:rPr lang="en-US" sz="1200" dirty="0">
                <a:solidFill>
                  <a:schemeClr val="tx1">
                    <a:lumMod val="75000"/>
                    <a:lumOff val="25000"/>
                  </a:schemeClr>
                </a:solidFill>
              </a:rPr>
              <a:t>Here is the dashboard imagined to help maternity services during the waves of deliveries</a:t>
            </a:r>
          </a:p>
        </p:txBody>
      </p:sp>
      <p:sp>
        <p:nvSpPr>
          <p:cNvPr id="22" name="TextBox 21">
            <a:extLst>
              <a:ext uri="{FF2B5EF4-FFF2-40B4-BE49-F238E27FC236}">
                <a16:creationId xmlns:a16="http://schemas.microsoft.com/office/drawing/2014/main" id="{CA74D938-BC30-1045-88C1-0E2E3722533E}"/>
              </a:ext>
            </a:extLst>
          </p:cNvPr>
          <p:cNvSpPr txBox="1"/>
          <p:nvPr/>
        </p:nvSpPr>
        <p:spPr>
          <a:xfrm>
            <a:off x="8265541" y="1304648"/>
            <a:ext cx="3079449" cy="1754326"/>
          </a:xfrm>
          <a:prstGeom prst="rect">
            <a:avLst/>
          </a:prstGeom>
          <a:noFill/>
        </p:spPr>
        <p:txBody>
          <a:bodyPr wrap="square" rtlCol="0">
            <a:spAutoFit/>
          </a:bodyPr>
          <a:lstStyle/>
          <a:p>
            <a:r>
              <a:rPr lang="en-US" sz="5400" spc="300" dirty="0">
                <a:solidFill>
                  <a:schemeClr val="tx1">
                    <a:lumMod val="85000"/>
                    <a:lumOff val="15000"/>
                  </a:schemeClr>
                </a:solidFill>
                <a:latin typeface="+mj-lt"/>
              </a:rPr>
              <a:t>DASH-</a:t>
            </a:r>
          </a:p>
          <a:p>
            <a:r>
              <a:rPr lang="en-US" sz="5400" spc="300" dirty="0">
                <a:solidFill>
                  <a:schemeClr val="tx1">
                    <a:lumMod val="85000"/>
                    <a:lumOff val="15000"/>
                  </a:schemeClr>
                </a:solidFill>
                <a:latin typeface="+mj-lt"/>
              </a:rPr>
              <a:t>BOARD</a:t>
            </a:r>
          </a:p>
        </p:txBody>
      </p:sp>
      <p:sp>
        <p:nvSpPr>
          <p:cNvPr id="24" name="Rectangle 23">
            <a:extLst>
              <a:ext uri="{FF2B5EF4-FFF2-40B4-BE49-F238E27FC236}">
                <a16:creationId xmlns:a16="http://schemas.microsoft.com/office/drawing/2014/main" id="{CA00C660-F456-274B-855A-86CB9D0DAC96}"/>
              </a:ext>
            </a:extLst>
          </p:cNvPr>
          <p:cNvSpPr/>
          <p:nvPr/>
        </p:nvSpPr>
        <p:spPr>
          <a:xfrm rot="900000">
            <a:off x="8831342"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40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9946" y="704058"/>
            <a:ext cx="6292107" cy="1754326"/>
          </a:xfrm>
          <a:prstGeom prst="rect">
            <a:avLst/>
          </a:prstGeom>
          <a:noFill/>
        </p:spPr>
        <p:txBody>
          <a:bodyPr wrap="none" rtlCol="0">
            <a:spAutoFit/>
          </a:bodyPr>
          <a:lstStyle/>
          <a:p>
            <a:pPr algn="ctr"/>
            <a:r>
              <a:rPr lang="en-US" sz="5400" dirty="0">
                <a:solidFill>
                  <a:schemeClr val="tx1">
                    <a:lumMod val="85000"/>
                    <a:lumOff val="15000"/>
                  </a:schemeClr>
                </a:solidFill>
                <a:latin typeface="+mj-lt"/>
              </a:rPr>
              <a:t>DASHBOARD</a:t>
            </a:r>
          </a:p>
          <a:p>
            <a:pPr algn="ctr"/>
            <a:r>
              <a:rPr lang="en-GB" sz="5400" dirty="0">
                <a:solidFill>
                  <a:schemeClr val="tx1">
                    <a:lumMod val="85000"/>
                    <a:lumOff val="15000"/>
                  </a:schemeClr>
                </a:solidFill>
                <a:latin typeface="+mj-lt"/>
              </a:rPr>
              <a:t>DEVELOPEMENT</a:t>
            </a:r>
            <a:endParaRPr lang="en-US" sz="5400" dirty="0">
              <a:solidFill>
                <a:schemeClr val="tx1">
                  <a:lumMod val="85000"/>
                  <a:lumOff val="15000"/>
                </a:schemeClr>
              </a:solidFill>
              <a:latin typeface="+mj-lt"/>
            </a:endParaRPr>
          </a:p>
        </p:txBody>
      </p:sp>
      <p:sp>
        <p:nvSpPr>
          <p:cNvPr id="8" name="Rectangle 7"/>
          <p:cNvSpPr/>
          <p:nvPr/>
        </p:nvSpPr>
        <p:spPr>
          <a:xfrm rot="900000">
            <a:off x="5734296"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with medium confidence">
            <a:extLst>
              <a:ext uri="{FF2B5EF4-FFF2-40B4-BE49-F238E27FC236}">
                <a16:creationId xmlns:a16="http://schemas.microsoft.com/office/drawing/2014/main" id="{8792BCFF-45C4-434A-8B00-A6A6B4845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640" y="3725247"/>
            <a:ext cx="4076700" cy="9271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97085589-EFF7-6141-A040-558283443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500" y="3623647"/>
            <a:ext cx="3213100" cy="1130300"/>
          </a:xfrm>
          <a:prstGeom prst="rect">
            <a:avLst/>
          </a:prstGeom>
        </p:spPr>
      </p:pic>
    </p:spTree>
    <p:extLst>
      <p:ext uri="{BB962C8B-B14F-4D97-AF65-F5344CB8AC3E}">
        <p14:creationId xmlns:p14="http://schemas.microsoft.com/office/powerpoint/2010/main" val="4171924586"/>
      </p:ext>
    </p:extLst>
  </p:cSld>
  <p:clrMapOvr>
    <a:masterClrMapping/>
  </p:clrMapOvr>
  <mc:AlternateContent xmlns:mc="http://schemas.openxmlformats.org/markup-compatibility/2006">
    <mc:Choice xmlns:p14="http://schemas.microsoft.com/office/powerpoint/2010/main" Requires="p14">
      <p:transition spd="slow" p14:dur="900">
        <p14:flythrough hasBounce="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0" name="TextBox 29"/>
          <p:cNvSpPr txBox="1"/>
          <p:nvPr/>
        </p:nvSpPr>
        <p:spPr>
          <a:xfrm>
            <a:off x="2306346" y="2753802"/>
            <a:ext cx="7579319" cy="1754326"/>
          </a:xfrm>
          <a:prstGeom prst="rect">
            <a:avLst/>
          </a:prstGeom>
          <a:noFill/>
        </p:spPr>
        <p:txBody>
          <a:bodyPr wrap="none" rtlCol="0">
            <a:spAutoFit/>
          </a:bodyPr>
          <a:lstStyle/>
          <a:p>
            <a:pPr algn="ctr"/>
            <a:r>
              <a:rPr lang="en-US" sz="5400" kern="0" spc="600" dirty="0">
                <a:solidFill>
                  <a:schemeClr val="bg1"/>
                </a:solidFill>
                <a:latin typeface="+mj-lt"/>
              </a:rPr>
              <a:t>THANKS FOR</a:t>
            </a:r>
          </a:p>
          <a:p>
            <a:pPr algn="ctr"/>
            <a:r>
              <a:rPr lang="en-US" sz="5400" kern="0" spc="600" dirty="0">
                <a:solidFill>
                  <a:schemeClr val="bg1"/>
                </a:solidFill>
                <a:latin typeface="+mj-lt"/>
              </a:rPr>
              <a:t>YOUR ATTENTION</a:t>
            </a:r>
          </a:p>
        </p:txBody>
      </p:sp>
      <p:sp>
        <p:nvSpPr>
          <p:cNvPr id="33" name="Rectangle 32"/>
          <p:cNvSpPr/>
          <p:nvPr/>
        </p:nvSpPr>
        <p:spPr>
          <a:xfrm rot="900000">
            <a:off x="5098992" y="-490179"/>
            <a:ext cx="1994017" cy="1994017"/>
          </a:xfrm>
          <a:prstGeom prst="rect">
            <a:avLst/>
          </a:prstGeom>
          <a:noFill/>
          <a:ln w="1047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23437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p:cNvSpPr/>
          <p:nvPr/>
        </p:nvSpPr>
        <p:spPr>
          <a:xfrm rot="900000">
            <a:off x="3444818" y="2945695"/>
            <a:ext cx="928522" cy="928522"/>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476854" y="2875002"/>
            <a:ext cx="5158785" cy="1107996"/>
          </a:xfrm>
          <a:prstGeom prst="rect">
            <a:avLst/>
          </a:prstGeom>
          <a:noFill/>
        </p:spPr>
        <p:txBody>
          <a:bodyPr wrap="none" rtlCol="0">
            <a:spAutoFit/>
          </a:bodyPr>
          <a:lstStyle/>
          <a:p>
            <a:pPr algn="ctr"/>
            <a:r>
              <a:rPr lang="en-US" sz="6600" spc="600" dirty="0">
                <a:solidFill>
                  <a:schemeClr val="bg1"/>
                </a:solidFill>
                <a:latin typeface="+mj-lt"/>
              </a:rPr>
              <a:t># STORKS</a:t>
            </a:r>
            <a:endParaRPr lang="en-US" sz="4400" spc="600" dirty="0">
              <a:solidFill>
                <a:schemeClr val="bg1"/>
              </a:solidFill>
              <a:latin typeface="+mj-lt"/>
            </a:endParaRPr>
          </a:p>
        </p:txBody>
      </p:sp>
      <p:sp>
        <p:nvSpPr>
          <p:cNvPr id="30" name="TextBox 29"/>
          <p:cNvSpPr txBox="1"/>
          <p:nvPr/>
        </p:nvSpPr>
        <p:spPr>
          <a:xfrm>
            <a:off x="4477681" y="3840058"/>
            <a:ext cx="2241704" cy="276999"/>
          </a:xfrm>
          <a:prstGeom prst="rect">
            <a:avLst/>
          </a:prstGeom>
          <a:noFill/>
        </p:spPr>
        <p:txBody>
          <a:bodyPr wrap="none" rtlCol="0">
            <a:spAutoFit/>
          </a:bodyPr>
          <a:lstStyle/>
          <a:p>
            <a:pPr algn="ctr"/>
            <a:r>
              <a:rPr lang="en-US" sz="1200" dirty="0">
                <a:solidFill>
                  <a:schemeClr val="bg1"/>
                </a:solidFill>
              </a:rPr>
              <a:t>Presented by Jimmy Cassarino</a:t>
            </a:r>
          </a:p>
        </p:txBody>
      </p:sp>
    </p:spTree>
    <p:extLst>
      <p:ext uri="{BB962C8B-B14F-4D97-AF65-F5344CB8AC3E}">
        <p14:creationId xmlns:p14="http://schemas.microsoft.com/office/powerpoint/2010/main" val="164119875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6879" y="3542657"/>
            <a:ext cx="4702016" cy="1717843"/>
          </a:xfrm>
          <a:prstGeom prst="rect">
            <a:avLst/>
          </a:prstGeom>
        </p:spPr>
        <p:txBody>
          <a:bodyPr wrap="square">
            <a:spAutoFit/>
          </a:bodyPr>
          <a:lstStyle/>
          <a:p>
            <a:pPr>
              <a:lnSpc>
                <a:spcPct val="150000"/>
              </a:lnSpc>
            </a:pPr>
            <a:r>
              <a:rPr lang="en-US" sz="1200" dirty="0">
                <a:solidFill>
                  <a:schemeClr val="tx1">
                    <a:lumMod val="75000"/>
                    <a:lumOff val="25000"/>
                  </a:schemeClr>
                </a:solidFill>
              </a:rPr>
              <a:t>You may have noticed hospital management is a HOT topic nowadays.</a:t>
            </a:r>
          </a:p>
          <a:p>
            <a:pPr>
              <a:lnSpc>
                <a:spcPct val="150000"/>
              </a:lnSpc>
            </a:pPr>
            <a:r>
              <a:rPr lang="en-US" sz="1200" dirty="0">
                <a:solidFill>
                  <a:schemeClr val="tx1">
                    <a:lumMod val="75000"/>
                    <a:lumOff val="25000"/>
                  </a:schemeClr>
                </a:solidFill>
              </a:rPr>
              <a:t>To handle more efficiently their material needs and their human resources, a large association of hospitals aims at predicting maternity occupation rates and put in place an alerting system to help decision-making. </a:t>
            </a:r>
          </a:p>
        </p:txBody>
      </p:sp>
      <p:sp>
        <p:nvSpPr>
          <p:cNvPr id="4" name="Rectangle 3"/>
          <p:cNvSpPr/>
          <p:nvPr/>
        </p:nvSpPr>
        <p:spPr>
          <a:xfrm>
            <a:off x="6253105" y="3513161"/>
            <a:ext cx="4702016" cy="1163845"/>
          </a:xfrm>
          <a:prstGeom prst="rect">
            <a:avLst/>
          </a:prstGeom>
        </p:spPr>
        <p:txBody>
          <a:bodyPr wrap="square">
            <a:spAutoFit/>
          </a:bodyPr>
          <a:lstStyle/>
          <a:p>
            <a:pPr>
              <a:lnSpc>
                <a:spcPct val="150000"/>
              </a:lnSpc>
            </a:pPr>
            <a:r>
              <a:rPr lang="en-US" sz="1200" dirty="0">
                <a:solidFill>
                  <a:schemeClr val="tx1">
                    <a:lumMod val="75000"/>
                    <a:lumOff val="25000"/>
                  </a:schemeClr>
                </a:solidFill>
              </a:rPr>
              <a:t>Many factors could influence pregnancy and natality, from weather conditions to football results, through travel agencies activity. There are so many variables that could be taken into consideration, that the association decided to limit them to twitter hashtags at first.</a:t>
            </a:r>
            <a:endParaRPr lang="id-ID" sz="1200" dirty="0">
              <a:solidFill>
                <a:schemeClr val="tx1">
                  <a:lumMod val="75000"/>
                  <a:lumOff val="25000"/>
                </a:schemeClr>
              </a:solidFill>
            </a:endParaRPr>
          </a:p>
        </p:txBody>
      </p:sp>
      <p:sp>
        <p:nvSpPr>
          <p:cNvPr id="7" name="TextBox 6"/>
          <p:cNvSpPr txBox="1"/>
          <p:nvPr/>
        </p:nvSpPr>
        <p:spPr>
          <a:xfrm>
            <a:off x="4157008" y="743173"/>
            <a:ext cx="3877985" cy="1754326"/>
          </a:xfrm>
          <a:prstGeom prst="rect">
            <a:avLst/>
          </a:prstGeom>
          <a:noFill/>
        </p:spPr>
        <p:txBody>
          <a:bodyPr wrap="none" rtlCol="0">
            <a:spAutoFit/>
          </a:bodyPr>
          <a:lstStyle/>
          <a:p>
            <a:pPr algn="ctr"/>
            <a:r>
              <a:rPr lang="en-US" sz="5400" spc="300" dirty="0">
                <a:solidFill>
                  <a:schemeClr val="tx1">
                    <a:lumMod val="85000"/>
                    <a:lumOff val="15000"/>
                  </a:schemeClr>
                </a:solidFill>
                <a:latin typeface="+mj-lt"/>
              </a:rPr>
              <a:t>THE</a:t>
            </a:r>
          </a:p>
          <a:p>
            <a:pPr algn="ctr"/>
            <a:r>
              <a:rPr lang="en-US" sz="5400" spc="300" dirty="0">
                <a:solidFill>
                  <a:schemeClr val="tx1">
                    <a:lumMod val="85000"/>
                    <a:lumOff val="15000"/>
                  </a:schemeClr>
                </a:solidFill>
                <a:latin typeface="+mj-lt"/>
              </a:rPr>
              <a:t>CONTEXT</a:t>
            </a:r>
          </a:p>
        </p:txBody>
      </p:sp>
      <p:sp>
        <p:nvSpPr>
          <p:cNvPr id="8" name="TextBox 7"/>
          <p:cNvSpPr txBox="1"/>
          <p:nvPr/>
        </p:nvSpPr>
        <p:spPr>
          <a:xfrm>
            <a:off x="4000843" y="2497499"/>
            <a:ext cx="4190314" cy="307777"/>
          </a:xfrm>
          <a:prstGeom prst="rect">
            <a:avLst/>
          </a:prstGeom>
          <a:noFill/>
        </p:spPr>
        <p:txBody>
          <a:bodyPr wrap="none" rtlCol="0">
            <a:spAutoFit/>
          </a:bodyPr>
          <a:lstStyle/>
          <a:p>
            <a:pPr algn="ctr"/>
            <a:r>
              <a:rPr lang="en-US" sz="1400" dirty="0">
                <a:solidFill>
                  <a:schemeClr val="accent1"/>
                </a:solidFill>
              </a:rPr>
              <a:t>CORRELATIONS AND HOSPITAL MANAGEMENT </a:t>
            </a:r>
          </a:p>
        </p:txBody>
      </p:sp>
      <p:sp>
        <p:nvSpPr>
          <p:cNvPr id="17" name="Rectangle 16"/>
          <p:cNvSpPr/>
          <p:nvPr/>
        </p:nvSpPr>
        <p:spPr>
          <a:xfrm rot="900000">
            <a:off x="5734297" y="-481706"/>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851094"/>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38445" y="2245320"/>
            <a:ext cx="3528530" cy="923330"/>
          </a:xfrm>
          <a:prstGeom prst="rect">
            <a:avLst/>
          </a:prstGeom>
          <a:noFill/>
        </p:spPr>
        <p:txBody>
          <a:bodyPr wrap="none" rtlCol="0">
            <a:spAutoFit/>
          </a:bodyPr>
          <a:lstStyle/>
          <a:p>
            <a:r>
              <a:rPr lang="en-US" sz="5400" dirty="0">
                <a:solidFill>
                  <a:schemeClr val="tx1">
                    <a:lumMod val="75000"/>
                    <a:lumOff val="25000"/>
                  </a:schemeClr>
                </a:solidFill>
                <a:latin typeface="+mj-lt"/>
              </a:rPr>
              <a:t>DATASET</a:t>
            </a:r>
          </a:p>
        </p:txBody>
      </p:sp>
      <p:sp>
        <p:nvSpPr>
          <p:cNvPr id="25" name="Rectangle 24"/>
          <p:cNvSpPr/>
          <p:nvPr/>
        </p:nvSpPr>
        <p:spPr>
          <a:xfrm>
            <a:off x="7238445" y="3167684"/>
            <a:ext cx="4195818" cy="1440844"/>
          </a:xfrm>
          <a:prstGeom prst="rect">
            <a:avLst/>
          </a:prstGeom>
        </p:spPr>
        <p:txBody>
          <a:bodyPr wrap="square">
            <a:spAutoFit/>
          </a:bodyPr>
          <a:lstStyle/>
          <a:p>
            <a:pPr algn="just">
              <a:lnSpc>
                <a:spcPct val="150000"/>
              </a:lnSpc>
            </a:pPr>
            <a:r>
              <a:rPr lang="en-US" sz="1200" dirty="0">
                <a:solidFill>
                  <a:schemeClr val="tx1">
                    <a:lumMod val="75000"/>
                    <a:lumOff val="25000"/>
                  </a:schemeClr>
                </a:solidFill>
              </a:rPr>
              <a:t>A data set (or dataset) is a collection of data. In the case of tabular data, a data set corresponds to one or more database tables, where every column of a table represents a particular variable, and each row corresponds to a given record of the data set in question.</a:t>
            </a:r>
          </a:p>
        </p:txBody>
      </p:sp>
      <p:sp>
        <p:nvSpPr>
          <p:cNvPr id="110" name="Rectangle 109"/>
          <p:cNvSpPr/>
          <p:nvPr/>
        </p:nvSpPr>
        <p:spPr>
          <a:xfrm rot="900000">
            <a:off x="7319737" y="-4817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
          <p:cNvSpPr>
            <a:spLocks noChangeArrowheads="1"/>
          </p:cNvSpPr>
          <p:nvPr/>
        </p:nvSpPr>
        <p:spPr bwMode="auto">
          <a:xfrm>
            <a:off x="3748088" y="752475"/>
            <a:ext cx="173038" cy="4103688"/>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
          <p:cNvSpPr>
            <a:spLocks/>
          </p:cNvSpPr>
          <p:nvPr/>
        </p:nvSpPr>
        <p:spPr bwMode="auto">
          <a:xfrm>
            <a:off x="2692400" y="2338388"/>
            <a:ext cx="633413" cy="3181350"/>
          </a:xfrm>
          <a:custGeom>
            <a:avLst/>
            <a:gdLst>
              <a:gd name="T0" fmla="*/ 292 w 399"/>
              <a:gd name="T1" fmla="*/ 0 h 2004"/>
              <a:gd name="T2" fmla="*/ 0 w 399"/>
              <a:gd name="T3" fmla="*/ 1993 h 2004"/>
              <a:gd name="T4" fmla="*/ 107 w 399"/>
              <a:gd name="T5" fmla="*/ 2004 h 2004"/>
              <a:gd name="T6" fmla="*/ 399 w 399"/>
              <a:gd name="T7" fmla="*/ 12 h 2004"/>
              <a:gd name="T8" fmla="*/ 292 w 399"/>
              <a:gd name="T9" fmla="*/ 0 h 2004"/>
            </a:gdLst>
            <a:ahLst/>
            <a:cxnLst>
              <a:cxn ang="0">
                <a:pos x="T0" y="T1"/>
              </a:cxn>
              <a:cxn ang="0">
                <a:pos x="T2" y="T3"/>
              </a:cxn>
              <a:cxn ang="0">
                <a:pos x="T4" y="T5"/>
              </a:cxn>
              <a:cxn ang="0">
                <a:pos x="T6" y="T7"/>
              </a:cxn>
              <a:cxn ang="0">
                <a:pos x="T8" y="T9"/>
              </a:cxn>
            </a:cxnLst>
            <a:rect l="0" t="0" r="r" b="b"/>
            <a:pathLst>
              <a:path w="399" h="2004">
                <a:moveTo>
                  <a:pt x="292" y="0"/>
                </a:moveTo>
                <a:lnTo>
                  <a:pt x="0" y="1993"/>
                </a:lnTo>
                <a:lnTo>
                  <a:pt x="107" y="2004"/>
                </a:lnTo>
                <a:lnTo>
                  <a:pt x="399" y="12"/>
                </a:lnTo>
                <a:lnTo>
                  <a:pt x="292"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
          <p:cNvSpPr>
            <a:spLocks/>
          </p:cNvSpPr>
          <p:nvPr/>
        </p:nvSpPr>
        <p:spPr bwMode="auto">
          <a:xfrm>
            <a:off x="4303713" y="2338388"/>
            <a:ext cx="715963" cy="3178175"/>
          </a:xfrm>
          <a:custGeom>
            <a:avLst/>
            <a:gdLst>
              <a:gd name="T0" fmla="*/ 0 w 451"/>
              <a:gd name="T1" fmla="*/ 16 h 2002"/>
              <a:gd name="T2" fmla="*/ 344 w 451"/>
              <a:gd name="T3" fmla="*/ 2002 h 2002"/>
              <a:gd name="T4" fmla="*/ 451 w 451"/>
              <a:gd name="T5" fmla="*/ 1988 h 2002"/>
              <a:gd name="T6" fmla="*/ 107 w 451"/>
              <a:gd name="T7" fmla="*/ 0 h 2002"/>
              <a:gd name="T8" fmla="*/ 0 w 451"/>
              <a:gd name="T9" fmla="*/ 16 h 2002"/>
            </a:gdLst>
            <a:ahLst/>
            <a:cxnLst>
              <a:cxn ang="0">
                <a:pos x="T0" y="T1"/>
              </a:cxn>
              <a:cxn ang="0">
                <a:pos x="T2" y="T3"/>
              </a:cxn>
              <a:cxn ang="0">
                <a:pos x="T4" y="T5"/>
              </a:cxn>
              <a:cxn ang="0">
                <a:pos x="T6" y="T7"/>
              </a:cxn>
              <a:cxn ang="0">
                <a:pos x="T8" y="T9"/>
              </a:cxn>
            </a:cxnLst>
            <a:rect l="0" t="0" r="r" b="b"/>
            <a:pathLst>
              <a:path w="451" h="2002">
                <a:moveTo>
                  <a:pt x="0" y="16"/>
                </a:moveTo>
                <a:lnTo>
                  <a:pt x="344" y="2002"/>
                </a:lnTo>
                <a:lnTo>
                  <a:pt x="451" y="1988"/>
                </a:lnTo>
                <a:lnTo>
                  <a:pt x="107" y="0"/>
                </a:lnTo>
                <a:lnTo>
                  <a:pt x="0" y="16"/>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p:cNvSpPr>
            <a:spLocks noChangeArrowheads="1"/>
          </p:cNvSpPr>
          <p:nvPr/>
        </p:nvSpPr>
        <p:spPr bwMode="auto">
          <a:xfrm>
            <a:off x="2652713" y="936625"/>
            <a:ext cx="2244725" cy="243046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p:cNvSpPr>
            <a:spLocks noChangeArrowheads="1"/>
          </p:cNvSpPr>
          <p:nvPr/>
        </p:nvSpPr>
        <p:spPr bwMode="auto">
          <a:xfrm>
            <a:off x="2836863" y="1025525"/>
            <a:ext cx="1879600" cy="2143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
          <p:cNvSpPr>
            <a:spLocks noChangeArrowheads="1"/>
          </p:cNvSpPr>
          <p:nvPr/>
        </p:nvSpPr>
        <p:spPr bwMode="auto">
          <a:xfrm>
            <a:off x="2595563" y="3248025"/>
            <a:ext cx="2366963" cy="14446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
          <p:cNvSpPr>
            <a:spLocks noChangeArrowheads="1"/>
          </p:cNvSpPr>
          <p:nvPr/>
        </p:nvSpPr>
        <p:spPr bwMode="auto">
          <a:xfrm>
            <a:off x="3671888" y="922338"/>
            <a:ext cx="328613" cy="14287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bject 12">
            <a:extLst>
              <a:ext uri="{FF2B5EF4-FFF2-40B4-BE49-F238E27FC236}">
                <a16:creationId xmlns:a16="http://schemas.microsoft.com/office/drawing/2014/main" id="{8CD0B681-3B43-0142-ACB8-1690E5144FD3}"/>
              </a:ext>
            </a:extLst>
          </p:cNvPr>
          <p:cNvSpPr/>
          <p:nvPr/>
        </p:nvSpPr>
        <p:spPr>
          <a:xfrm>
            <a:off x="3001019" y="1120502"/>
            <a:ext cx="1567700" cy="1936229"/>
          </a:xfrm>
          <a:prstGeom prst="rect">
            <a:avLst/>
          </a:prstGeom>
          <a:blipFill>
            <a:blip r:embed="rId2" cstate="print"/>
            <a:stretch>
              <a:fillRect/>
            </a:stretch>
          </a:blipFill>
        </p:spPr>
        <p:txBody>
          <a:bodyPr wrap="square" lIns="0" tIns="0" rIns="0" bIns="0" rtlCol="0"/>
          <a:lstStyle/>
          <a:p>
            <a:endParaRPr dirty="0"/>
          </a:p>
        </p:txBody>
      </p:sp>
      <p:sp>
        <p:nvSpPr>
          <p:cNvPr id="149" name="Freeform 44"/>
          <p:cNvSpPr>
            <a:spLocks/>
          </p:cNvSpPr>
          <p:nvPr/>
        </p:nvSpPr>
        <p:spPr bwMode="auto">
          <a:xfrm>
            <a:off x="3335338" y="2641600"/>
            <a:ext cx="325438" cy="215900"/>
          </a:xfrm>
          <a:custGeom>
            <a:avLst/>
            <a:gdLst>
              <a:gd name="T0" fmla="*/ 87 w 90"/>
              <a:gd name="T1" fmla="*/ 11 h 60"/>
              <a:gd name="T2" fmla="*/ 68 w 90"/>
              <a:gd name="T3" fmla="*/ 1 h 60"/>
              <a:gd name="T4" fmla="*/ 58 w 90"/>
              <a:gd name="T5" fmla="*/ 5 h 60"/>
              <a:gd name="T6" fmla="*/ 8 w 90"/>
              <a:gd name="T7" fmla="*/ 37 h 60"/>
              <a:gd name="T8" fmla="*/ 1 w 90"/>
              <a:gd name="T9" fmla="*/ 44 h 60"/>
              <a:gd name="T10" fmla="*/ 2 w 90"/>
              <a:gd name="T11" fmla="*/ 49 h 60"/>
              <a:gd name="T12" fmla="*/ 8 w 90"/>
              <a:gd name="T13" fmla="*/ 60 h 60"/>
              <a:gd name="T14" fmla="*/ 62 w 90"/>
              <a:gd name="T15" fmla="*/ 48 h 60"/>
              <a:gd name="T16" fmla="*/ 84 w 90"/>
              <a:gd name="T17" fmla="*/ 32 h 60"/>
              <a:gd name="T18" fmla="*/ 87 w 90"/>
              <a:gd name="T19"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60">
                <a:moveTo>
                  <a:pt x="87" y="11"/>
                </a:moveTo>
                <a:cubicBezTo>
                  <a:pt x="84" y="5"/>
                  <a:pt x="76" y="0"/>
                  <a:pt x="68" y="1"/>
                </a:cubicBezTo>
                <a:cubicBezTo>
                  <a:pt x="64" y="2"/>
                  <a:pt x="61" y="3"/>
                  <a:pt x="58" y="5"/>
                </a:cubicBezTo>
                <a:cubicBezTo>
                  <a:pt x="41" y="15"/>
                  <a:pt x="25" y="27"/>
                  <a:pt x="8" y="37"/>
                </a:cubicBezTo>
                <a:cubicBezTo>
                  <a:pt x="4" y="38"/>
                  <a:pt x="1" y="41"/>
                  <a:pt x="1" y="44"/>
                </a:cubicBezTo>
                <a:cubicBezTo>
                  <a:pt x="0" y="46"/>
                  <a:pt x="1" y="47"/>
                  <a:pt x="2" y="49"/>
                </a:cubicBezTo>
                <a:cubicBezTo>
                  <a:pt x="5" y="54"/>
                  <a:pt x="5" y="54"/>
                  <a:pt x="8" y="60"/>
                </a:cubicBezTo>
                <a:cubicBezTo>
                  <a:pt x="32" y="58"/>
                  <a:pt x="52" y="51"/>
                  <a:pt x="62" y="48"/>
                </a:cubicBezTo>
                <a:cubicBezTo>
                  <a:pt x="70" y="45"/>
                  <a:pt x="80" y="39"/>
                  <a:pt x="84" y="32"/>
                </a:cubicBezTo>
                <a:cubicBezTo>
                  <a:pt x="89" y="26"/>
                  <a:pt x="90" y="18"/>
                  <a:pt x="87" y="11"/>
                </a:cubicBezTo>
                <a:close/>
              </a:path>
            </a:pathLst>
          </a:custGeom>
          <a:solidFill>
            <a:srgbClr val="F0B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8"/>
          <p:cNvSpPr>
            <a:spLocks/>
          </p:cNvSpPr>
          <p:nvPr/>
        </p:nvSpPr>
        <p:spPr bwMode="auto">
          <a:xfrm>
            <a:off x="1604963" y="3594100"/>
            <a:ext cx="223838" cy="414338"/>
          </a:xfrm>
          <a:custGeom>
            <a:avLst/>
            <a:gdLst>
              <a:gd name="T0" fmla="*/ 58 w 62"/>
              <a:gd name="T1" fmla="*/ 14 h 115"/>
              <a:gd name="T2" fmla="*/ 50 w 62"/>
              <a:gd name="T3" fmla="*/ 0 h 115"/>
              <a:gd name="T4" fmla="*/ 31 w 62"/>
              <a:gd name="T5" fmla="*/ 1 h 115"/>
              <a:gd name="T6" fmla="*/ 15 w 62"/>
              <a:gd name="T7" fmla="*/ 8 h 115"/>
              <a:gd name="T8" fmla="*/ 3 w 62"/>
              <a:gd name="T9" fmla="*/ 48 h 115"/>
              <a:gd name="T10" fmla="*/ 12 w 62"/>
              <a:gd name="T11" fmla="*/ 94 h 115"/>
              <a:gd name="T12" fmla="*/ 14 w 62"/>
              <a:gd name="T13" fmla="*/ 99 h 115"/>
              <a:gd name="T14" fmla="*/ 19 w 62"/>
              <a:gd name="T15" fmla="*/ 100 h 115"/>
              <a:gd name="T16" fmla="*/ 22 w 62"/>
              <a:gd name="T17" fmla="*/ 94 h 115"/>
              <a:gd name="T18" fmla="*/ 39 w 62"/>
              <a:gd name="T19" fmla="*/ 99 h 115"/>
              <a:gd name="T20" fmla="*/ 31 w 62"/>
              <a:gd name="T21" fmla="*/ 72 h 115"/>
              <a:gd name="T22" fmla="*/ 42 w 62"/>
              <a:gd name="T23" fmla="*/ 47 h 115"/>
              <a:gd name="T24" fmla="*/ 45 w 62"/>
              <a:gd name="T25" fmla="*/ 61 h 115"/>
              <a:gd name="T26" fmla="*/ 45 w 62"/>
              <a:gd name="T27" fmla="*/ 72 h 115"/>
              <a:gd name="T28" fmla="*/ 54 w 62"/>
              <a:gd name="T29" fmla="*/ 79 h 115"/>
              <a:gd name="T30" fmla="*/ 58 w 62"/>
              <a:gd name="T31"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115">
                <a:moveTo>
                  <a:pt x="58" y="14"/>
                </a:moveTo>
                <a:cubicBezTo>
                  <a:pt x="56" y="5"/>
                  <a:pt x="54" y="0"/>
                  <a:pt x="50" y="0"/>
                </a:cubicBezTo>
                <a:cubicBezTo>
                  <a:pt x="44" y="0"/>
                  <a:pt x="37" y="0"/>
                  <a:pt x="31" y="1"/>
                </a:cubicBezTo>
                <a:cubicBezTo>
                  <a:pt x="27" y="1"/>
                  <a:pt x="16" y="4"/>
                  <a:pt x="15" y="8"/>
                </a:cubicBezTo>
                <a:cubicBezTo>
                  <a:pt x="11" y="21"/>
                  <a:pt x="5" y="34"/>
                  <a:pt x="3" y="48"/>
                </a:cubicBezTo>
                <a:cubicBezTo>
                  <a:pt x="0" y="64"/>
                  <a:pt x="7" y="78"/>
                  <a:pt x="12" y="94"/>
                </a:cubicBezTo>
                <a:cubicBezTo>
                  <a:pt x="12" y="96"/>
                  <a:pt x="13" y="97"/>
                  <a:pt x="14" y="99"/>
                </a:cubicBezTo>
                <a:cubicBezTo>
                  <a:pt x="15" y="100"/>
                  <a:pt x="17" y="101"/>
                  <a:pt x="19" y="100"/>
                </a:cubicBezTo>
                <a:cubicBezTo>
                  <a:pt x="22" y="99"/>
                  <a:pt x="22" y="96"/>
                  <a:pt x="22" y="94"/>
                </a:cubicBezTo>
                <a:cubicBezTo>
                  <a:pt x="27" y="98"/>
                  <a:pt x="37" y="115"/>
                  <a:pt x="39" y="99"/>
                </a:cubicBezTo>
                <a:cubicBezTo>
                  <a:pt x="39" y="91"/>
                  <a:pt x="33" y="80"/>
                  <a:pt x="31" y="72"/>
                </a:cubicBezTo>
                <a:cubicBezTo>
                  <a:pt x="29" y="63"/>
                  <a:pt x="33" y="53"/>
                  <a:pt x="42" y="47"/>
                </a:cubicBezTo>
                <a:cubicBezTo>
                  <a:pt x="44" y="52"/>
                  <a:pt x="46" y="56"/>
                  <a:pt x="45" y="61"/>
                </a:cubicBezTo>
                <a:cubicBezTo>
                  <a:pt x="45" y="65"/>
                  <a:pt x="44" y="69"/>
                  <a:pt x="45" y="72"/>
                </a:cubicBezTo>
                <a:cubicBezTo>
                  <a:pt x="46" y="76"/>
                  <a:pt x="50" y="79"/>
                  <a:pt x="54" y="79"/>
                </a:cubicBezTo>
                <a:cubicBezTo>
                  <a:pt x="60" y="78"/>
                  <a:pt x="62" y="36"/>
                  <a:pt x="58" y="14"/>
                </a:cubicBezTo>
                <a:close/>
              </a:path>
            </a:pathLst>
          </a:custGeom>
          <a:solidFill>
            <a:srgbClr val="FFC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5"/>
          <p:cNvSpPr>
            <a:spLocks/>
          </p:cNvSpPr>
          <p:nvPr/>
        </p:nvSpPr>
        <p:spPr bwMode="auto">
          <a:xfrm>
            <a:off x="3451225" y="1830388"/>
            <a:ext cx="892175" cy="1027113"/>
          </a:xfrm>
          <a:custGeom>
            <a:avLst/>
            <a:gdLst>
              <a:gd name="T0" fmla="*/ 245 w 247"/>
              <a:gd name="T1" fmla="*/ 0 h 285"/>
              <a:gd name="T2" fmla="*/ 0 w 247"/>
              <a:gd name="T3" fmla="*/ 278 h 285"/>
              <a:gd name="T4" fmla="*/ 9 w 247"/>
              <a:gd name="T5" fmla="*/ 285 h 285"/>
              <a:gd name="T6" fmla="*/ 247 w 247"/>
              <a:gd name="T7" fmla="*/ 1 h 285"/>
              <a:gd name="T8" fmla="*/ 245 w 247"/>
              <a:gd name="T9" fmla="*/ 0 h 285"/>
            </a:gdLst>
            <a:ahLst/>
            <a:cxnLst>
              <a:cxn ang="0">
                <a:pos x="T0" y="T1"/>
              </a:cxn>
              <a:cxn ang="0">
                <a:pos x="T2" y="T3"/>
              </a:cxn>
              <a:cxn ang="0">
                <a:pos x="T4" y="T5"/>
              </a:cxn>
              <a:cxn ang="0">
                <a:pos x="T6" y="T7"/>
              </a:cxn>
              <a:cxn ang="0">
                <a:pos x="T8" y="T9"/>
              </a:cxn>
            </a:cxnLst>
            <a:rect l="0" t="0" r="r" b="b"/>
            <a:pathLst>
              <a:path w="247" h="285">
                <a:moveTo>
                  <a:pt x="245" y="0"/>
                </a:moveTo>
                <a:cubicBezTo>
                  <a:pt x="0" y="278"/>
                  <a:pt x="0" y="278"/>
                  <a:pt x="0" y="278"/>
                </a:cubicBezTo>
                <a:cubicBezTo>
                  <a:pt x="9" y="285"/>
                  <a:pt x="9" y="285"/>
                  <a:pt x="9" y="285"/>
                </a:cubicBezTo>
                <a:cubicBezTo>
                  <a:pt x="247" y="1"/>
                  <a:pt x="247" y="1"/>
                  <a:pt x="247" y="1"/>
                </a:cubicBezTo>
                <a:cubicBezTo>
                  <a:pt x="246" y="1"/>
                  <a:pt x="246" y="0"/>
                  <a:pt x="245" y="0"/>
                </a:cubicBezTo>
                <a:close/>
              </a:path>
            </a:pathLst>
          </a:custGeom>
          <a:solidFill>
            <a:srgbClr val="FF3F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7"/>
          <p:cNvSpPr>
            <a:spLocks/>
          </p:cNvSpPr>
          <p:nvPr/>
        </p:nvSpPr>
        <p:spPr bwMode="auto">
          <a:xfrm>
            <a:off x="3538538" y="2638425"/>
            <a:ext cx="150813" cy="176213"/>
          </a:xfrm>
          <a:custGeom>
            <a:avLst/>
            <a:gdLst>
              <a:gd name="T0" fmla="*/ 7 w 42"/>
              <a:gd name="T1" fmla="*/ 18 h 49"/>
              <a:gd name="T2" fmla="*/ 5 w 42"/>
              <a:gd name="T3" fmla="*/ 23 h 49"/>
              <a:gd name="T4" fmla="*/ 8 w 42"/>
              <a:gd name="T5" fmla="*/ 26 h 49"/>
              <a:gd name="T6" fmla="*/ 4 w 42"/>
              <a:gd name="T7" fmla="*/ 29 h 49"/>
              <a:gd name="T8" fmla="*/ 6 w 42"/>
              <a:gd name="T9" fmla="*/ 33 h 49"/>
              <a:gd name="T10" fmla="*/ 0 w 42"/>
              <a:gd name="T11" fmla="*/ 37 h 49"/>
              <a:gd name="T12" fmla="*/ 5 w 42"/>
              <a:gd name="T13" fmla="*/ 41 h 49"/>
              <a:gd name="T14" fmla="*/ 2 w 42"/>
              <a:gd name="T15" fmla="*/ 45 h 49"/>
              <a:gd name="T16" fmla="*/ 6 w 42"/>
              <a:gd name="T17" fmla="*/ 49 h 49"/>
              <a:gd name="T18" fmla="*/ 12 w 42"/>
              <a:gd name="T19" fmla="*/ 48 h 49"/>
              <a:gd name="T20" fmla="*/ 32 w 42"/>
              <a:gd name="T21" fmla="*/ 42 h 49"/>
              <a:gd name="T22" fmla="*/ 34 w 42"/>
              <a:gd name="T23" fmla="*/ 40 h 49"/>
              <a:gd name="T24" fmla="*/ 33 w 42"/>
              <a:gd name="T25" fmla="*/ 37 h 49"/>
              <a:gd name="T26" fmla="*/ 39 w 42"/>
              <a:gd name="T27" fmla="*/ 32 h 49"/>
              <a:gd name="T28" fmla="*/ 37 w 42"/>
              <a:gd name="T29" fmla="*/ 26 h 49"/>
              <a:gd name="T30" fmla="*/ 41 w 42"/>
              <a:gd name="T31" fmla="*/ 20 h 49"/>
              <a:gd name="T32" fmla="*/ 37 w 42"/>
              <a:gd name="T33" fmla="*/ 15 h 49"/>
              <a:gd name="T34" fmla="*/ 38 w 42"/>
              <a:gd name="T35" fmla="*/ 5 h 49"/>
              <a:gd name="T36" fmla="*/ 30 w 42"/>
              <a:gd name="T37" fmla="*/ 5 h 49"/>
              <a:gd name="T38" fmla="*/ 7 w 42"/>
              <a:gd name="T39"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9">
                <a:moveTo>
                  <a:pt x="7" y="18"/>
                </a:moveTo>
                <a:cubicBezTo>
                  <a:pt x="6" y="20"/>
                  <a:pt x="5" y="21"/>
                  <a:pt x="5" y="23"/>
                </a:cubicBezTo>
                <a:cubicBezTo>
                  <a:pt x="5" y="24"/>
                  <a:pt x="7" y="26"/>
                  <a:pt x="8" y="26"/>
                </a:cubicBezTo>
                <a:cubicBezTo>
                  <a:pt x="6" y="26"/>
                  <a:pt x="4" y="27"/>
                  <a:pt x="4" y="29"/>
                </a:cubicBezTo>
                <a:cubicBezTo>
                  <a:pt x="3" y="31"/>
                  <a:pt x="4" y="33"/>
                  <a:pt x="6" y="33"/>
                </a:cubicBezTo>
                <a:cubicBezTo>
                  <a:pt x="3" y="33"/>
                  <a:pt x="0" y="34"/>
                  <a:pt x="0" y="37"/>
                </a:cubicBezTo>
                <a:cubicBezTo>
                  <a:pt x="0" y="39"/>
                  <a:pt x="2" y="42"/>
                  <a:pt x="5" y="41"/>
                </a:cubicBezTo>
                <a:cubicBezTo>
                  <a:pt x="3" y="42"/>
                  <a:pt x="1" y="44"/>
                  <a:pt x="2" y="45"/>
                </a:cubicBezTo>
                <a:cubicBezTo>
                  <a:pt x="3" y="47"/>
                  <a:pt x="4" y="48"/>
                  <a:pt x="6" y="49"/>
                </a:cubicBezTo>
                <a:cubicBezTo>
                  <a:pt x="8" y="49"/>
                  <a:pt x="10" y="49"/>
                  <a:pt x="12" y="48"/>
                </a:cubicBezTo>
                <a:cubicBezTo>
                  <a:pt x="19" y="47"/>
                  <a:pt x="26" y="46"/>
                  <a:pt x="32" y="42"/>
                </a:cubicBezTo>
                <a:cubicBezTo>
                  <a:pt x="33" y="41"/>
                  <a:pt x="33" y="41"/>
                  <a:pt x="34" y="40"/>
                </a:cubicBezTo>
                <a:cubicBezTo>
                  <a:pt x="34" y="39"/>
                  <a:pt x="34" y="38"/>
                  <a:pt x="33" y="37"/>
                </a:cubicBezTo>
                <a:cubicBezTo>
                  <a:pt x="35" y="36"/>
                  <a:pt x="38" y="35"/>
                  <a:pt x="39" y="32"/>
                </a:cubicBezTo>
                <a:cubicBezTo>
                  <a:pt x="40" y="30"/>
                  <a:pt x="40" y="26"/>
                  <a:pt x="37" y="26"/>
                </a:cubicBezTo>
                <a:cubicBezTo>
                  <a:pt x="39" y="24"/>
                  <a:pt x="41" y="22"/>
                  <a:pt x="41" y="20"/>
                </a:cubicBezTo>
                <a:cubicBezTo>
                  <a:pt x="42" y="17"/>
                  <a:pt x="39" y="14"/>
                  <a:pt x="37" y="15"/>
                </a:cubicBezTo>
                <a:cubicBezTo>
                  <a:pt x="40" y="12"/>
                  <a:pt x="40" y="8"/>
                  <a:pt x="38" y="5"/>
                </a:cubicBezTo>
                <a:cubicBezTo>
                  <a:pt x="35" y="0"/>
                  <a:pt x="33" y="2"/>
                  <a:pt x="30" y="5"/>
                </a:cubicBezTo>
                <a:cubicBezTo>
                  <a:pt x="24" y="11"/>
                  <a:pt x="13" y="12"/>
                  <a:pt x="7" y="18"/>
                </a:cubicBezTo>
                <a:close/>
              </a:path>
            </a:pathLst>
          </a:custGeom>
          <a:solidFill>
            <a:srgbClr val="FFC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6"/>
          <p:cNvSpPr>
            <a:spLocks/>
          </p:cNvSpPr>
          <p:nvPr/>
        </p:nvSpPr>
        <p:spPr bwMode="auto">
          <a:xfrm>
            <a:off x="3314700" y="2616200"/>
            <a:ext cx="357188" cy="198438"/>
          </a:xfrm>
          <a:custGeom>
            <a:avLst/>
            <a:gdLst>
              <a:gd name="T0" fmla="*/ 98 w 99"/>
              <a:gd name="T1" fmla="*/ 0 h 55"/>
              <a:gd name="T2" fmla="*/ 69 w 99"/>
              <a:gd name="T3" fmla="*/ 0 h 55"/>
              <a:gd name="T4" fmla="*/ 53 w 99"/>
              <a:gd name="T5" fmla="*/ 1 h 55"/>
              <a:gd name="T6" fmla="*/ 29 w 99"/>
              <a:gd name="T7" fmla="*/ 22 h 55"/>
              <a:gd name="T8" fmla="*/ 3 w 99"/>
              <a:gd name="T9" fmla="*/ 41 h 55"/>
              <a:gd name="T10" fmla="*/ 1 w 99"/>
              <a:gd name="T11" fmla="*/ 46 h 55"/>
              <a:gd name="T12" fmla="*/ 5 w 99"/>
              <a:gd name="T13" fmla="*/ 52 h 55"/>
              <a:gd name="T14" fmla="*/ 6 w 99"/>
              <a:gd name="T15" fmla="*/ 54 h 55"/>
              <a:gd name="T16" fmla="*/ 10 w 99"/>
              <a:gd name="T17" fmla="*/ 54 h 55"/>
              <a:gd name="T18" fmla="*/ 33 w 99"/>
              <a:gd name="T19" fmla="*/ 43 h 55"/>
              <a:gd name="T20" fmla="*/ 53 w 99"/>
              <a:gd name="T21" fmla="*/ 35 h 55"/>
              <a:gd name="T22" fmla="*/ 53 w 99"/>
              <a:gd name="T23" fmla="*/ 35 h 55"/>
              <a:gd name="T24" fmla="*/ 54 w 99"/>
              <a:gd name="T25" fmla="*/ 34 h 55"/>
              <a:gd name="T26" fmla="*/ 53 w 99"/>
              <a:gd name="T27" fmla="*/ 34 h 55"/>
              <a:gd name="T28" fmla="*/ 73 w 99"/>
              <a:gd name="T29" fmla="*/ 14 h 55"/>
              <a:gd name="T30" fmla="*/ 90 w 99"/>
              <a:gd name="T31" fmla="*/ 11 h 55"/>
              <a:gd name="T32" fmla="*/ 97 w 99"/>
              <a:gd name="T33" fmla="*/ 7 h 55"/>
              <a:gd name="T34" fmla="*/ 98 w 99"/>
              <a:gd name="T3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55">
                <a:moveTo>
                  <a:pt x="98" y="0"/>
                </a:moveTo>
                <a:cubicBezTo>
                  <a:pt x="88" y="0"/>
                  <a:pt x="79" y="0"/>
                  <a:pt x="69" y="0"/>
                </a:cubicBezTo>
                <a:cubicBezTo>
                  <a:pt x="64" y="0"/>
                  <a:pt x="59" y="0"/>
                  <a:pt x="53" y="1"/>
                </a:cubicBezTo>
                <a:cubicBezTo>
                  <a:pt x="43" y="5"/>
                  <a:pt x="36" y="14"/>
                  <a:pt x="29" y="22"/>
                </a:cubicBezTo>
                <a:cubicBezTo>
                  <a:pt x="22" y="30"/>
                  <a:pt x="14" y="39"/>
                  <a:pt x="3" y="41"/>
                </a:cubicBezTo>
                <a:cubicBezTo>
                  <a:pt x="1" y="40"/>
                  <a:pt x="0" y="44"/>
                  <a:pt x="1" y="46"/>
                </a:cubicBezTo>
                <a:cubicBezTo>
                  <a:pt x="2" y="48"/>
                  <a:pt x="4" y="50"/>
                  <a:pt x="5" y="52"/>
                </a:cubicBezTo>
                <a:cubicBezTo>
                  <a:pt x="5" y="52"/>
                  <a:pt x="5" y="53"/>
                  <a:pt x="6" y="54"/>
                </a:cubicBezTo>
                <a:cubicBezTo>
                  <a:pt x="7" y="55"/>
                  <a:pt x="9" y="55"/>
                  <a:pt x="10" y="54"/>
                </a:cubicBezTo>
                <a:cubicBezTo>
                  <a:pt x="19" y="52"/>
                  <a:pt x="25" y="46"/>
                  <a:pt x="33" y="43"/>
                </a:cubicBezTo>
                <a:cubicBezTo>
                  <a:pt x="40" y="40"/>
                  <a:pt x="47" y="39"/>
                  <a:pt x="53" y="35"/>
                </a:cubicBezTo>
                <a:cubicBezTo>
                  <a:pt x="53" y="35"/>
                  <a:pt x="53" y="35"/>
                  <a:pt x="53" y="35"/>
                </a:cubicBezTo>
                <a:cubicBezTo>
                  <a:pt x="53" y="35"/>
                  <a:pt x="53" y="34"/>
                  <a:pt x="54" y="34"/>
                </a:cubicBezTo>
                <a:cubicBezTo>
                  <a:pt x="53" y="34"/>
                  <a:pt x="53" y="34"/>
                  <a:pt x="53" y="34"/>
                </a:cubicBezTo>
                <a:cubicBezTo>
                  <a:pt x="62" y="30"/>
                  <a:pt x="69" y="23"/>
                  <a:pt x="73" y="14"/>
                </a:cubicBezTo>
                <a:cubicBezTo>
                  <a:pt x="79" y="15"/>
                  <a:pt x="85" y="14"/>
                  <a:pt x="90" y="11"/>
                </a:cubicBezTo>
                <a:cubicBezTo>
                  <a:pt x="93" y="10"/>
                  <a:pt x="95" y="9"/>
                  <a:pt x="97" y="7"/>
                </a:cubicBezTo>
                <a:cubicBezTo>
                  <a:pt x="99" y="5"/>
                  <a:pt x="99" y="2"/>
                  <a:pt x="98" y="0"/>
                </a:cubicBezTo>
                <a:close/>
              </a:path>
            </a:pathLst>
          </a:custGeom>
          <a:solidFill>
            <a:srgbClr val="FFC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
          <p:cNvSpPr>
            <a:spLocks/>
          </p:cNvSpPr>
          <p:nvPr/>
        </p:nvSpPr>
        <p:spPr bwMode="auto">
          <a:xfrm>
            <a:off x="2522538" y="5205413"/>
            <a:ext cx="358775" cy="523875"/>
          </a:xfrm>
          <a:custGeom>
            <a:avLst/>
            <a:gdLst>
              <a:gd name="T0" fmla="*/ 68 w 99"/>
              <a:gd name="T1" fmla="*/ 55 h 145"/>
              <a:gd name="T2" fmla="*/ 75 w 99"/>
              <a:gd name="T3" fmla="*/ 81 h 145"/>
              <a:gd name="T4" fmla="*/ 96 w 99"/>
              <a:gd name="T5" fmla="*/ 116 h 145"/>
              <a:gd name="T6" fmla="*/ 94 w 99"/>
              <a:gd name="T7" fmla="*/ 131 h 145"/>
              <a:gd name="T8" fmla="*/ 85 w 99"/>
              <a:gd name="T9" fmla="*/ 140 h 145"/>
              <a:gd name="T10" fmla="*/ 75 w 99"/>
              <a:gd name="T11" fmla="*/ 145 h 145"/>
              <a:gd name="T12" fmla="*/ 40 w 99"/>
              <a:gd name="T13" fmla="*/ 145 h 145"/>
              <a:gd name="T14" fmla="*/ 31 w 99"/>
              <a:gd name="T15" fmla="*/ 142 h 145"/>
              <a:gd name="T16" fmla="*/ 11 w 99"/>
              <a:gd name="T17" fmla="*/ 126 h 145"/>
              <a:gd name="T18" fmla="*/ 6 w 99"/>
              <a:gd name="T19" fmla="*/ 115 h 145"/>
              <a:gd name="T20" fmla="*/ 6 w 99"/>
              <a:gd name="T21" fmla="*/ 33 h 145"/>
              <a:gd name="T22" fmla="*/ 68 w 99"/>
              <a:gd name="T23"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45">
                <a:moveTo>
                  <a:pt x="68" y="55"/>
                </a:moveTo>
                <a:cubicBezTo>
                  <a:pt x="75" y="81"/>
                  <a:pt x="75" y="81"/>
                  <a:pt x="75" y="81"/>
                </a:cubicBezTo>
                <a:cubicBezTo>
                  <a:pt x="96" y="116"/>
                  <a:pt x="96" y="116"/>
                  <a:pt x="96" y="116"/>
                </a:cubicBezTo>
                <a:cubicBezTo>
                  <a:pt x="99" y="121"/>
                  <a:pt x="98" y="127"/>
                  <a:pt x="94" y="131"/>
                </a:cubicBezTo>
                <a:cubicBezTo>
                  <a:pt x="85" y="140"/>
                  <a:pt x="85" y="140"/>
                  <a:pt x="85" y="140"/>
                </a:cubicBezTo>
                <a:cubicBezTo>
                  <a:pt x="83" y="143"/>
                  <a:pt x="79" y="145"/>
                  <a:pt x="75" y="145"/>
                </a:cubicBezTo>
                <a:cubicBezTo>
                  <a:pt x="40" y="145"/>
                  <a:pt x="40" y="145"/>
                  <a:pt x="40" y="145"/>
                </a:cubicBezTo>
                <a:cubicBezTo>
                  <a:pt x="37" y="145"/>
                  <a:pt x="34" y="144"/>
                  <a:pt x="31" y="142"/>
                </a:cubicBezTo>
                <a:cubicBezTo>
                  <a:pt x="11" y="126"/>
                  <a:pt x="11" y="126"/>
                  <a:pt x="11" y="126"/>
                </a:cubicBezTo>
                <a:cubicBezTo>
                  <a:pt x="8" y="123"/>
                  <a:pt x="6" y="119"/>
                  <a:pt x="6" y="115"/>
                </a:cubicBezTo>
                <a:cubicBezTo>
                  <a:pt x="7" y="99"/>
                  <a:pt x="10" y="59"/>
                  <a:pt x="6" y="33"/>
                </a:cubicBezTo>
                <a:cubicBezTo>
                  <a:pt x="0" y="0"/>
                  <a:pt x="68" y="55"/>
                  <a:pt x="68" y="55"/>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0"/>
          <p:cNvSpPr>
            <a:spLocks/>
          </p:cNvSpPr>
          <p:nvPr/>
        </p:nvSpPr>
        <p:spPr bwMode="auto">
          <a:xfrm>
            <a:off x="1912938" y="5205413"/>
            <a:ext cx="354013" cy="523875"/>
          </a:xfrm>
          <a:custGeom>
            <a:avLst/>
            <a:gdLst>
              <a:gd name="T0" fmla="*/ 30 w 98"/>
              <a:gd name="T1" fmla="*/ 55 h 145"/>
              <a:gd name="T2" fmla="*/ 24 w 98"/>
              <a:gd name="T3" fmla="*/ 81 h 145"/>
              <a:gd name="T4" fmla="*/ 3 w 98"/>
              <a:gd name="T5" fmla="*/ 116 h 145"/>
              <a:gd name="T6" fmla="*/ 5 w 98"/>
              <a:gd name="T7" fmla="*/ 131 h 145"/>
              <a:gd name="T8" fmla="*/ 13 w 98"/>
              <a:gd name="T9" fmla="*/ 140 h 145"/>
              <a:gd name="T10" fmla="*/ 24 w 98"/>
              <a:gd name="T11" fmla="*/ 145 h 145"/>
              <a:gd name="T12" fmla="*/ 58 w 98"/>
              <a:gd name="T13" fmla="*/ 145 h 145"/>
              <a:gd name="T14" fmla="*/ 67 w 98"/>
              <a:gd name="T15" fmla="*/ 142 h 145"/>
              <a:gd name="T16" fmla="*/ 87 w 98"/>
              <a:gd name="T17" fmla="*/ 126 h 145"/>
              <a:gd name="T18" fmla="*/ 92 w 98"/>
              <a:gd name="T19" fmla="*/ 115 h 145"/>
              <a:gd name="T20" fmla="*/ 93 w 98"/>
              <a:gd name="T21" fmla="*/ 33 h 145"/>
              <a:gd name="T22" fmla="*/ 30 w 98"/>
              <a:gd name="T23"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45">
                <a:moveTo>
                  <a:pt x="30" y="55"/>
                </a:moveTo>
                <a:cubicBezTo>
                  <a:pt x="24" y="81"/>
                  <a:pt x="24" y="81"/>
                  <a:pt x="24" y="81"/>
                </a:cubicBezTo>
                <a:cubicBezTo>
                  <a:pt x="3" y="116"/>
                  <a:pt x="3" y="116"/>
                  <a:pt x="3" y="116"/>
                </a:cubicBezTo>
                <a:cubicBezTo>
                  <a:pt x="0" y="121"/>
                  <a:pt x="1" y="127"/>
                  <a:pt x="5" y="131"/>
                </a:cubicBezTo>
                <a:cubicBezTo>
                  <a:pt x="13" y="140"/>
                  <a:pt x="13" y="140"/>
                  <a:pt x="13" y="140"/>
                </a:cubicBezTo>
                <a:cubicBezTo>
                  <a:pt x="16" y="143"/>
                  <a:pt x="20" y="145"/>
                  <a:pt x="24" y="145"/>
                </a:cubicBezTo>
                <a:cubicBezTo>
                  <a:pt x="58" y="145"/>
                  <a:pt x="58" y="145"/>
                  <a:pt x="58" y="145"/>
                </a:cubicBezTo>
                <a:cubicBezTo>
                  <a:pt x="61" y="145"/>
                  <a:pt x="65" y="144"/>
                  <a:pt x="67" y="142"/>
                </a:cubicBezTo>
                <a:cubicBezTo>
                  <a:pt x="87" y="126"/>
                  <a:pt x="87" y="126"/>
                  <a:pt x="87" y="126"/>
                </a:cubicBezTo>
                <a:cubicBezTo>
                  <a:pt x="91" y="123"/>
                  <a:pt x="93" y="119"/>
                  <a:pt x="92" y="115"/>
                </a:cubicBezTo>
                <a:cubicBezTo>
                  <a:pt x="91" y="99"/>
                  <a:pt x="89" y="59"/>
                  <a:pt x="93" y="33"/>
                </a:cubicBezTo>
                <a:cubicBezTo>
                  <a:pt x="98" y="0"/>
                  <a:pt x="30" y="55"/>
                  <a:pt x="30" y="55"/>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1"/>
          <p:cNvSpPr>
            <a:spLocks/>
          </p:cNvSpPr>
          <p:nvPr/>
        </p:nvSpPr>
        <p:spPr bwMode="auto">
          <a:xfrm>
            <a:off x="1944688" y="3355975"/>
            <a:ext cx="441325" cy="2095500"/>
          </a:xfrm>
          <a:custGeom>
            <a:avLst/>
            <a:gdLst>
              <a:gd name="T0" fmla="*/ 25 w 122"/>
              <a:gd name="T1" fmla="*/ 1 h 581"/>
              <a:gd name="T2" fmla="*/ 17 w 122"/>
              <a:gd name="T3" fmla="*/ 0 h 581"/>
              <a:gd name="T4" fmla="*/ 11 w 122"/>
              <a:gd name="T5" fmla="*/ 4 h 581"/>
              <a:gd name="T6" fmla="*/ 4 w 122"/>
              <a:gd name="T7" fmla="*/ 82 h 581"/>
              <a:gd name="T8" fmla="*/ 2 w 122"/>
              <a:gd name="T9" fmla="*/ 567 h 581"/>
              <a:gd name="T10" fmla="*/ 58 w 122"/>
              <a:gd name="T11" fmla="*/ 580 h 581"/>
              <a:gd name="T12" fmla="*/ 86 w 122"/>
              <a:gd name="T13" fmla="*/ 578 h 581"/>
              <a:gd name="T14" fmla="*/ 91 w 122"/>
              <a:gd name="T15" fmla="*/ 573 h 581"/>
              <a:gd name="T16" fmla="*/ 119 w 122"/>
              <a:gd name="T17" fmla="*/ 144 h 581"/>
              <a:gd name="T18" fmla="*/ 122 w 122"/>
              <a:gd name="T19" fmla="*/ 140 h 581"/>
              <a:gd name="T20" fmla="*/ 122 w 122"/>
              <a:gd name="T21" fmla="*/ 14 h 581"/>
              <a:gd name="T22" fmla="*/ 25 w 122"/>
              <a:gd name="T23" fmla="*/ 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581">
                <a:moveTo>
                  <a:pt x="25" y="1"/>
                </a:moveTo>
                <a:cubicBezTo>
                  <a:pt x="23" y="1"/>
                  <a:pt x="20" y="0"/>
                  <a:pt x="17" y="0"/>
                </a:cubicBezTo>
                <a:cubicBezTo>
                  <a:pt x="14" y="0"/>
                  <a:pt x="11" y="1"/>
                  <a:pt x="11" y="4"/>
                </a:cubicBezTo>
                <a:cubicBezTo>
                  <a:pt x="8" y="29"/>
                  <a:pt x="6" y="55"/>
                  <a:pt x="4" y="82"/>
                </a:cubicBezTo>
                <a:cubicBezTo>
                  <a:pt x="0" y="144"/>
                  <a:pt x="2" y="567"/>
                  <a:pt x="2" y="567"/>
                </a:cubicBezTo>
                <a:cubicBezTo>
                  <a:pt x="2" y="567"/>
                  <a:pt x="1" y="581"/>
                  <a:pt x="58" y="580"/>
                </a:cubicBezTo>
                <a:cubicBezTo>
                  <a:pt x="67" y="580"/>
                  <a:pt x="76" y="579"/>
                  <a:pt x="86" y="578"/>
                </a:cubicBezTo>
                <a:cubicBezTo>
                  <a:pt x="89" y="578"/>
                  <a:pt x="91" y="576"/>
                  <a:pt x="91" y="573"/>
                </a:cubicBezTo>
                <a:cubicBezTo>
                  <a:pt x="92" y="457"/>
                  <a:pt x="108" y="259"/>
                  <a:pt x="119" y="144"/>
                </a:cubicBezTo>
                <a:cubicBezTo>
                  <a:pt x="119" y="142"/>
                  <a:pt x="120" y="140"/>
                  <a:pt x="122" y="140"/>
                </a:cubicBezTo>
                <a:cubicBezTo>
                  <a:pt x="122" y="14"/>
                  <a:pt x="122" y="14"/>
                  <a:pt x="122" y="14"/>
                </a:cubicBezTo>
                <a:cubicBezTo>
                  <a:pt x="90" y="10"/>
                  <a:pt x="58" y="6"/>
                  <a:pt x="25" y="1"/>
                </a:cubicBezTo>
                <a:close/>
              </a:path>
            </a:pathLst>
          </a:custGeom>
          <a:solidFill>
            <a:srgbClr val="214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2"/>
          <p:cNvSpPr>
            <a:spLocks/>
          </p:cNvSpPr>
          <p:nvPr/>
        </p:nvSpPr>
        <p:spPr bwMode="auto">
          <a:xfrm>
            <a:off x="2386013" y="3355975"/>
            <a:ext cx="455613" cy="2095500"/>
          </a:xfrm>
          <a:custGeom>
            <a:avLst/>
            <a:gdLst>
              <a:gd name="T0" fmla="*/ 121 w 126"/>
              <a:gd name="T1" fmla="*/ 82 h 581"/>
              <a:gd name="T2" fmla="*/ 114 w 126"/>
              <a:gd name="T3" fmla="*/ 4 h 581"/>
              <a:gd name="T4" fmla="*/ 109 w 126"/>
              <a:gd name="T5" fmla="*/ 0 h 581"/>
              <a:gd name="T6" fmla="*/ 100 w 126"/>
              <a:gd name="T7" fmla="*/ 1 h 581"/>
              <a:gd name="T8" fmla="*/ 2 w 126"/>
              <a:gd name="T9" fmla="*/ 15 h 581"/>
              <a:gd name="T10" fmla="*/ 1 w 126"/>
              <a:gd name="T11" fmla="*/ 15 h 581"/>
              <a:gd name="T12" fmla="*/ 0 w 126"/>
              <a:gd name="T13" fmla="*/ 14 h 581"/>
              <a:gd name="T14" fmla="*/ 0 w 126"/>
              <a:gd name="T15" fmla="*/ 140 h 581"/>
              <a:gd name="T16" fmla="*/ 7 w 126"/>
              <a:gd name="T17" fmla="*/ 144 h 581"/>
              <a:gd name="T18" fmla="*/ 27 w 126"/>
              <a:gd name="T19" fmla="*/ 573 h 581"/>
              <a:gd name="T20" fmla="*/ 32 w 126"/>
              <a:gd name="T21" fmla="*/ 578 h 581"/>
              <a:gd name="T22" fmla="*/ 60 w 126"/>
              <a:gd name="T23" fmla="*/ 580 h 581"/>
              <a:gd name="T24" fmla="*/ 117 w 126"/>
              <a:gd name="T25" fmla="*/ 567 h 581"/>
              <a:gd name="T26" fmla="*/ 121 w 126"/>
              <a:gd name="T27" fmla="*/ 8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581">
                <a:moveTo>
                  <a:pt x="121" y="82"/>
                </a:moveTo>
                <a:cubicBezTo>
                  <a:pt x="120" y="55"/>
                  <a:pt x="117" y="29"/>
                  <a:pt x="114" y="4"/>
                </a:cubicBezTo>
                <a:cubicBezTo>
                  <a:pt x="114" y="1"/>
                  <a:pt x="111" y="0"/>
                  <a:pt x="109" y="0"/>
                </a:cubicBezTo>
                <a:cubicBezTo>
                  <a:pt x="106" y="0"/>
                  <a:pt x="103" y="1"/>
                  <a:pt x="100" y="1"/>
                </a:cubicBezTo>
                <a:cubicBezTo>
                  <a:pt x="67" y="6"/>
                  <a:pt x="35" y="10"/>
                  <a:pt x="2" y="15"/>
                </a:cubicBezTo>
                <a:cubicBezTo>
                  <a:pt x="2" y="15"/>
                  <a:pt x="1" y="15"/>
                  <a:pt x="1" y="15"/>
                </a:cubicBezTo>
                <a:cubicBezTo>
                  <a:pt x="1" y="14"/>
                  <a:pt x="1" y="14"/>
                  <a:pt x="0" y="14"/>
                </a:cubicBezTo>
                <a:cubicBezTo>
                  <a:pt x="0" y="140"/>
                  <a:pt x="0" y="140"/>
                  <a:pt x="0" y="140"/>
                </a:cubicBezTo>
                <a:cubicBezTo>
                  <a:pt x="3" y="139"/>
                  <a:pt x="6" y="141"/>
                  <a:pt x="7" y="144"/>
                </a:cubicBezTo>
                <a:cubicBezTo>
                  <a:pt x="17" y="259"/>
                  <a:pt x="27" y="457"/>
                  <a:pt x="27" y="573"/>
                </a:cubicBezTo>
                <a:cubicBezTo>
                  <a:pt x="27" y="576"/>
                  <a:pt x="30" y="578"/>
                  <a:pt x="32" y="578"/>
                </a:cubicBezTo>
                <a:cubicBezTo>
                  <a:pt x="43" y="579"/>
                  <a:pt x="52" y="580"/>
                  <a:pt x="60" y="580"/>
                </a:cubicBezTo>
                <a:cubicBezTo>
                  <a:pt x="117" y="581"/>
                  <a:pt x="117" y="567"/>
                  <a:pt x="117" y="567"/>
                </a:cubicBezTo>
                <a:cubicBezTo>
                  <a:pt x="117" y="567"/>
                  <a:pt x="126" y="144"/>
                  <a:pt x="121" y="82"/>
                </a:cubicBezTo>
                <a:close/>
              </a:path>
            </a:pathLst>
          </a:custGeom>
          <a:solidFill>
            <a:srgbClr val="254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3"/>
          <p:cNvSpPr>
            <a:spLocks/>
          </p:cNvSpPr>
          <p:nvPr/>
        </p:nvSpPr>
        <p:spPr bwMode="auto">
          <a:xfrm>
            <a:off x="2284413" y="1992313"/>
            <a:ext cx="300038" cy="257175"/>
          </a:xfrm>
          <a:custGeom>
            <a:avLst/>
            <a:gdLst>
              <a:gd name="T0" fmla="*/ 185 w 189"/>
              <a:gd name="T1" fmla="*/ 0 h 162"/>
              <a:gd name="T2" fmla="*/ 185 w 189"/>
              <a:gd name="T3" fmla="*/ 9 h 162"/>
              <a:gd name="T4" fmla="*/ 189 w 189"/>
              <a:gd name="T5" fmla="*/ 75 h 162"/>
              <a:gd name="T6" fmla="*/ 93 w 189"/>
              <a:gd name="T7" fmla="*/ 162 h 162"/>
              <a:gd name="T8" fmla="*/ 59 w 189"/>
              <a:gd name="T9" fmla="*/ 130 h 162"/>
              <a:gd name="T10" fmla="*/ 5 w 189"/>
              <a:gd name="T11" fmla="*/ 82 h 162"/>
              <a:gd name="T12" fmla="*/ 0 w 189"/>
              <a:gd name="T13" fmla="*/ 0 h 162"/>
              <a:gd name="T14" fmla="*/ 185 w 189"/>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62">
                <a:moveTo>
                  <a:pt x="185" y="0"/>
                </a:moveTo>
                <a:lnTo>
                  <a:pt x="185" y="9"/>
                </a:lnTo>
                <a:lnTo>
                  <a:pt x="189" y="75"/>
                </a:lnTo>
                <a:lnTo>
                  <a:pt x="93" y="162"/>
                </a:lnTo>
                <a:lnTo>
                  <a:pt x="59" y="130"/>
                </a:lnTo>
                <a:lnTo>
                  <a:pt x="5" y="82"/>
                </a:lnTo>
                <a:lnTo>
                  <a:pt x="0" y="0"/>
                </a:lnTo>
                <a:lnTo>
                  <a:pt x="185" y="0"/>
                </a:lnTo>
                <a:close/>
              </a:path>
            </a:pathLst>
          </a:custGeom>
          <a:solidFill>
            <a:srgbClr val="E2A7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4"/>
          <p:cNvSpPr>
            <a:spLocks/>
          </p:cNvSpPr>
          <p:nvPr/>
        </p:nvSpPr>
        <p:spPr bwMode="auto">
          <a:xfrm>
            <a:off x="2400300" y="1520825"/>
            <a:ext cx="266700" cy="569913"/>
          </a:xfrm>
          <a:custGeom>
            <a:avLst/>
            <a:gdLst>
              <a:gd name="T0" fmla="*/ 2 w 74"/>
              <a:gd name="T1" fmla="*/ 21 h 158"/>
              <a:gd name="T2" fmla="*/ 16 w 74"/>
              <a:gd name="T3" fmla="*/ 13 h 158"/>
              <a:gd name="T4" fmla="*/ 35 w 74"/>
              <a:gd name="T5" fmla="*/ 3 h 158"/>
              <a:gd name="T6" fmla="*/ 50 w 74"/>
              <a:gd name="T7" fmla="*/ 1 h 158"/>
              <a:gd name="T8" fmla="*/ 64 w 74"/>
              <a:gd name="T9" fmla="*/ 18 h 158"/>
              <a:gd name="T10" fmla="*/ 62 w 74"/>
              <a:gd name="T11" fmla="*/ 65 h 158"/>
              <a:gd name="T12" fmla="*/ 66 w 74"/>
              <a:gd name="T13" fmla="*/ 69 h 158"/>
              <a:gd name="T14" fmla="*/ 68 w 74"/>
              <a:gd name="T15" fmla="*/ 65 h 158"/>
              <a:gd name="T16" fmla="*/ 74 w 74"/>
              <a:gd name="T17" fmla="*/ 69 h 158"/>
              <a:gd name="T18" fmla="*/ 70 w 74"/>
              <a:gd name="T19" fmla="*/ 95 h 158"/>
              <a:gd name="T20" fmla="*/ 61 w 74"/>
              <a:gd name="T21" fmla="*/ 105 h 158"/>
              <a:gd name="T22" fmla="*/ 57 w 74"/>
              <a:gd name="T23" fmla="*/ 121 h 158"/>
              <a:gd name="T24" fmla="*/ 53 w 74"/>
              <a:gd name="T25" fmla="*/ 130 h 158"/>
              <a:gd name="T26" fmla="*/ 38 w 74"/>
              <a:gd name="T27" fmla="*/ 143 h 158"/>
              <a:gd name="T28" fmla="*/ 23 w 74"/>
              <a:gd name="T29" fmla="*/ 156 h 158"/>
              <a:gd name="T30" fmla="*/ 10 w 74"/>
              <a:gd name="T31" fmla="*/ 158 h 158"/>
              <a:gd name="T32" fmla="*/ 8 w 74"/>
              <a:gd name="T33" fmla="*/ 158 h 158"/>
              <a:gd name="T34" fmla="*/ 0 w 74"/>
              <a:gd name="T35" fmla="*/ 20 h 158"/>
              <a:gd name="T36" fmla="*/ 2 w 74"/>
              <a:gd name="T37"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58">
                <a:moveTo>
                  <a:pt x="2" y="21"/>
                </a:moveTo>
                <a:cubicBezTo>
                  <a:pt x="7" y="22"/>
                  <a:pt x="13" y="16"/>
                  <a:pt x="16" y="13"/>
                </a:cubicBezTo>
                <a:cubicBezTo>
                  <a:pt x="22" y="9"/>
                  <a:pt x="28" y="5"/>
                  <a:pt x="35" y="3"/>
                </a:cubicBezTo>
                <a:cubicBezTo>
                  <a:pt x="40" y="1"/>
                  <a:pt x="45" y="0"/>
                  <a:pt x="50" y="1"/>
                </a:cubicBezTo>
                <a:cubicBezTo>
                  <a:pt x="58" y="4"/>
                  <a:pt x="63" y="11"/>
                  <a:pt x="64" y="18"/>
                </a:cubicBezTo>
                <a:cubicBezTo>
                  <a:pt x="67" y="34"/>
                  <a:pt x="59" y="49"/>
                  <a:pt x="62" y="65"/>
                </a:cubicBezTo>
                <a:cubicBezTo>
                  <a:pt x="62" y="67"/>
                  <a:pt x="63" y="72"/>
                  <a:pt x="66" y="69"/>
                </a:cubicBezTo>
                <a:cubicBezTo>
                  <a:pt x="68" y="68"/>
                  <a:pt x="67" y="66"/>
                  <a:pt x="68" y="65"/>
                </a:cubicBezTo>
                <a:cubicBezTo>
                  <a:pt x="72" y="62"/>
                  <a:pt x="73" y="66"/>
                  <a:pt x="74" y="69"/>
                </a:cubicBezTo>
                <a:cubicBezTo>
                  <a:pt x="74" y="77"/>
                  <a:pt x="74" y="87"/>
                  <a:pt x="70" y="95"/>
                </a:cubicBezTo>
                <a:cubicBezTo>
                  <a:pt x="68" y="100"/>
                  <a:pt x="64" y="102"/>
                  <a:pt x="61" y="105"/>
                </a:cubicBezTo>
                <a:cubicBezTo>
                  <a:pt x="57" y="109"/>
                  <a:pt x="58" y="116"/>
                  <a:pt x="57" y="121"/>
                </a:cubicBezTo>
                <a:cubicBezTo>
                  <a:pt x="56" y="124"/>
                  <a:pt x="55" y="127"/>
                  <a:pt x="53" y="130"/>
                </a:cubicBezTo>
                <a:cubicBezTo>
                  <a:pt x="49" y="135"/>
                  <a:pt x="42" y="138"/>
                  <a:pt x="38" y="143"/>
                </a:cubicBezTo>
                <a:cubicBezTo>
                  <a:pt x="33" y="148"/>
                  <a:pt x="29" y="153"/>
                  <a:pt x="23" y="156"/>
                </a:cubicBezTo>
                <a:cubicBezTo>
                  <a:pt x="20" y="158"/>
                  <a:pt x="14" y="158"/>
                  <a:pt x="10" y="158"/>
                </a:cubicBezTo>
                <a:cubicBezTo>
                  <a:pt x="9" y="158"/>
                  <a:pt x="8" y="158"/>
                  <a:pt x="8" y="158"/>
                </a:cubicBezTo>
                <a:cubicBezTo>
                  <a:pt x="0" y="20"/>
                  <a:pt x="0" y="20"/>
                  <a:pt x="0" y="20"/>
                </a:cubicBezTo>
                <a:cubicBezTo>
                  <a:pt x="1" y="20"/>
                  <a:pt x="2" y="20"/>
                  <a:pt x="2" y="21"/>
                </a:cubicBezTo>
                <a:close/>
              </a:path>
            </a:pathLst>
          </a:custGeom>
          <a:solidFill>
            <a:srgbClr val="FFC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5"/>
          <p:cNvSpPr>
            <a:spLocks/>
          </p:cNvSpPr>
          <p:nvPr/>
        </p:nvSpPr>
        <p:spPr bwMode="auto">
          <a:xfrm>
            <a:off x="2168525" y="1535113"/>
            <a:ext cx="260350" cy="558800"/>
          </a:xfrm>
          <a:custGeom>
            <a:avLst/>
            <a:gdLst>
              <a:gd name="T0" fmla="*/ 0 w 72"/>
              <a:gd name="T1" fmla="*/ 71 h 155"/>
              <a:gd name="T2" fmla="*/ 5 w 72"/>
              <a:gd name="T3" fmla="*/ 67 h 155"/>
              <a:gd name="T4" fmla="*/ 8 w 72"/>
              <a:gd name="T5" fmla="*/ 71 h 155"/>
              <a:gd name="T6" fmla="*/ 12 w 72"/>
              <a:gd name="T7" fmla="*/ 66 h 155"/>
              <a:gd name="T8" fmla="*/ 8 w 72"/>
              <a:gd name="T9" fmla="*/ 42 h 155"/>
              <a:gd name="T10" fmla="*/ 11 w 72"/>
              <a:gd name="T11" fmla="*/ 20 h 155"/>
              <a:gd name="T12" fmla="*/ 22 w 72"/>
              <a:gd name="T13" fmla="*/ 4 h 155"/>
              <a:gd name="T14" fmla="*/ 40 w 72"/>
              <a:gd name="T15" fmla="*/ 2 h 155"/>
              <a:gd name="T16" fmla="*/ 53 w 72"/>
              <a:gd name="T17" fmla="*/ 11 h 155"/>
              <a:gd name="T18" fmla="*/ 64 w 72"/>
              <a:gd name="T19" fmla="*/ 16 h 155"/>
              <a:gd name="T20" fmla="*/ 72 w 72"/>
              <a:gd name="T21" fmla="*/ 154 h 155"/>
              <a:gd name="T22" fmla="*/ 60 w 72"/>
              <a:gd name="T23" fmla="*/ 153 h 155"/>
              <a:gd name="T24" fmla="*/ 44 w 72"/>
              <a:gd name="T25" fmla="*/ 142 h 155"/>
              <a:gd name="T26" fmla="*/ 27 w 72"/>
              <a:gd name="T27" fmla="*/ 130 h 155"/>
              <a:gd name="T28" fmla="*/ 22 w 72"/>
              <a:gd name="T29" fmla="*/ 122 h 155"/>
              <a:gd name="T30" fmla="*/ 17 w 72"/>
              <a:gd name="T31" fmla="*/ 106 h 155"/>
              <a:gd name="T32" fmla="*/ 7 w 72"/>
              <a:gd name="T33" fmla="*/ 97 h 155"/>
              <a:gd name="T34" fmla="*/ 0 w 72"/>
              <a:gd name="T35"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55">
                <a:moveTo>
                  <a:pt x="0" y="71"/>
                </a:moveTo>
                <a:cubicBezTo>
                  <a:pt x="0" y="69"/>
                  <a:pt x="2" y="64"/>
                  <a:pt x="5" y="67"/>
                </a:cubicBezTo>
                <a:cubicBezTo>
                  <a:pt x="7" y="68"/>
                  <a:pt x="6" y="70"/>
                  <a:pt x="8" y="71"/>
                </a:cubicBezTo>
                <a:cubicBezTo>
                  <a:pt x="12" y="73"/>
                  <a:pt x="12" y="68"/>
                  <a:pt x="12" y="66"/>
                </a:cubicBezTo>
                <a:cubicBezTo>
                  <a:pt x="12" y="58"/>
                  <a:pt x="8" y="50"/>
                  <a:pt x="8" y="42"/>
                </a:cubicBezTo>
                <a:cubicBezTo>
                  <a:pt x="9" y="35"/>
                  <a:pt x="8" y="27"/>
                  <a:pt x="11" y="20"/>
                </a:cubicBezTo>
                <a:cubicBezTo>
                  <a:pt x="13" y="14"/>
                  <a:pt x="17" y="8"/>
                  <a:pt x="22" y="4"/>
                </a:cubicBezTo>
                <a:cubicBezTo>
                  <a:pt x="28" y="1"/>
                  <a:pt x="34" y="0"/>
                  <a:pt x="40" y="2"/>
                </a:cubicBezTo>
                <a:cubicBezTo>
                  <a:pt x="46" y="3"/>
                  <a:pt x="49" y="7"/>
                  <a:pt x="53" y="11"/>
                </a:cubicBezTo>
                <a:cubicBezTo>
                  <a:pt x="57" y="15"/>
                  <a:pt x="58" y="15"/>
                  <a:pt x="64" y="16"/>
                </a:cubicBezTo>
                <a:cubicBezTo>
                  <a:pt x="72" y="154"/>
                  <a:pt x="72" y="154"/>
                  <a:pt x="72" y="154"/>
                </a:cubicBezTo>
                <a:cubicBezTo>
                  <a:pt x="67" y="155"/>
                  <a:pt x="63" y="155"/>
                  <a:pt x="60" y="153"/>
                </a:cubicBezTo>
                <a:cubicBezTo>
                  <a:pt x="53" y="151"/>
                  <a:pt x="49" y="146"/>
                  <a:pt x="44" y="142"/>
                </a:cubicBezTo>
                <a:cubicBezTo>
                  <a:pt x="39" y="137"/>
                  <a:pt x="32" y="135"/>
                  <a:pt x="27" y="130"/>
                </a:cubicBezTo>
                <a:cubicBezTo>
                  <a:pt x="25" y="128"/>
                  <a:pt x="23" y="125"/>
                  <a:pt x="22" y="122"/>
                </a:cubicBezTo>
                <a:cubicBezTo>
                  <a:pt x="21" y="117"/>
                  <a:pt x="21" y="110"/>
                  <a:pt x="17" y="106"/>
                </a:cubicBezTo>
                <a:cubicBezTo>
                  <a:pt x="13" y="103"/>
                  <a:pt x="10" y="102"/>
                  <a:pt x="7" y="97"/>
                </a:cubicBezTo>
                <a:cubicBezTo>
                  <a:pt x="2" y="90"/>
                  <a:pt x="0" y="80"/>
                  <a:pt x="0" y="71"/>
                </a:cubicBezTo>
                <a:close/>
              </a:path>
            </a:pathLst>
          </a:custGeom>
          <a:solidFill>
            <a:srgbClr val="F0B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6"/>
          <p:cNvSpPr>
            <a:spLocks/>
          </p:cNvSpPr>
          <p:nvPr/>
        </p:nvSpPr>
        <p:spPr bwMode="auto">
          <a:xfrm>
            <a:off x="2154238" y="1422400"/>
            <a:ext cx="517525" cy="393700"/>
          </a:xfrm>
          <a:custGeom>
            <a:avLst/>
            <a:gdLst>
              <a:gd name="T0" fmla="*/ 137 w 143"/>
              <a:gd name="T1" fmla="*/ 85 h 109"/>
              <a:gd name="T2" fmla="*/ 136 w 143"/>
              <a:gd name="T3" fmla="*/ 100 h 109"/>
              <a:gd name="T4" fmla="*/ 129 w 143"/>
              <a:gd name="T5" fmla="*/ 100 h 109"/>
              <a:gd name="T6" fmla="*/ 129 w 143"/>
              <a:gd name="T7" fmla="*/ 97 h 109"/>
              <a:gd name="T8" fmla="*/ 129 w 143"/>
              <a:gd name="T9" fmla="*/ 88 h 109"/>
              <a:gd name="T10" fmla="*/ 102 w 143"/>
              <a:gd name="T11" fmla="*/ 40 h 109"/>
              <a:gd name="T12" fmla="*/ 89 w 143"/>
              <a:gd name="T13" fmla="*/ 48 h 109"/>
              <a:gd name="T14" fmla="*/ 47 w 143"/>
              <a:gd name="T15" fmla="*/ 48 h 109"/>
              <a:gd name="T16" fmla="*/ 21 w 143"/>
              <a:gd name="T17" fmla="*/ 44 h 109"/>
              <a:gd name="T18" fmla="*/ 18 w 143"/>
              <a:gd name="T19" fmla="*/ 69 h 109"/>
              <a:gd name="T20" fmla="*/ 17 w 143"/>
              <a:gd name="T21" fmla="*/ 95 h 109"/>
              <a:gd name="T22" fmla="*/ 18 w 143"/>
              <a:gd name="T23" fmla="*/ 105 h 109"/>
              <a:gd name="T24" fmla="*/ 9 w 143"/>
              <a:gd name="T25" fmla="*/ 93 h 109"/>
              <a:gd name="T26" fmla="*/ 4 w 143"/>
              <a:gd name="T27" fmla="*/ 65 h 109"/>
              <a:gd name="T28" fmla="*/ 3 w 143"/>
              <a:gd name="T29" fmla="*/ 36 h 109"/>
              <a:gd name="T30" fmla="*/ 51 w 143"/>
              <a:gd name="T31" fmla="*/ 4 h 109"/>
              <a:gd name="T32" fmla="*/ 108 w 143"/>
              <a:gd name="T33" fmla="*/ 7 h 109"/>
              <a:gd name="T34" fmla="*/ 133 w 143"/>
              <a:gd name="T35" fmla="*/ 19 h 109"/>
              <a:gd name="T36" fmla="*/ 140 w 143"/>
              <a:gd name="T37" fmla="*/ 45 h 109"/>
              <a:gd name="T38" fmla="*/ 137 w 143"/>
              <a:gd name="T3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09">
                <a:moveTo>
                  <a:pt x="137" y="85"/>
                </a:moveTo>
                <a:cubicBezTo>
                  <a:pt x="136" y="90"/>
                  <a:pt x="136" y="95"/>
                  <a:pt x="136" y="100"/>
                </a:cubicBezTo>
                <a:cubicBezTo>
                  <a:pt x="129" y="100"/>
                  <a:pt x="129" y="100"/>
                  <a:pt x="129" y="100"/>
                </a:cubicBezTo>
                <a:cubicBezTo>
                  <a:pt x="129" y="99"/>
                  <a:pt x="129" y="98"/>
                  <a:pt x="129" y="97"/>
                </a:cubicBezTo>
                <a:cubicBezTo>
                  <a:pt x="129" y="94"/>
                  <a:pt x="129" y="91"/>
                  <a:pt x="129" y="88"/>
                </a:cubicBezTo>
                <a:cubicBezTo>
                  <a:pt x="127" y="73"/>
                  <a:pt x="132" y="25"/>
                  <a:pt x="102" y="40"/>
                </a:cubicBezTo>
                <a:cubicBezTo>
                  <a:pt x="97" y="42"/>
                  <a:pt x="93" y="45"/>
                  <a:pt x="89" y="48"/>
                </a:cubicBezTo>
                <a:cubicBezTo>
                  <a:pt x="76" y="55"/>
                  <a:pt x="60" y="55"/>
                  <a:pt x="47" y="48"/>
                </a:cubicBezTo>
                <a:cubicBezTo>
                  <a:pt x="40" y="44"/>
                  <a:pt x="29" y="36"/>
                  <a:pt x="21" y="44"/>
                </a:cubicBezTo>
                <a:cubicBezTo>
                  <a:pt x="16" y="49"/>
                  <a:pt x="18" y="62"/>
                  <a:pt x="18" y="69"/>
                </a:cubicBezTo>
                <a:cubicBezTo>
                  <a:pt x="17" y="78"/>
                  <a:pt x="16" y="86"/>
                  <a:pt x="17" y="95"/>
                </a:cubicBezTo>
                <a:cubicBezTo>
                  <a:pt x="17" y="98"/>
                  <a:pt x="18" y="102"/>
                  <a:pt x="18" y="105"/>
                </a:cubicBezTo>
                <a:cubicBezTo>
                  <a:pt x="9" y="109"/>
                  <a:pt x="11" y="98"/>
                  <a:pt x="9" y="93"/>
                </a:cubicBezTo>
                <a:cubicBezTo>
                  <a:pt x="6" y="83"/>
                  <a:pt x="5" y="75"/>
                  <a:pt x="4" y="65"/>
                </a:cubicBezTo>
                <a:cubicBezTo>
                  <a:pt x="4" y="56"/>
                  <a:pt x="0" y="46"/>
                  <a:pt x="3" y="36"/>
                </a:cubicBezTo>
                <a:cubicBezTo>
                  <a:pt x="9" y="18"/>
                  <a:pt x="34" y="8"/>
                  <a:pt x="51" y="4"/>
                </a:cubicBezTo>
                <a:cubicBezTo>
                  <a:pt x="70" y="0"/>
                  <a:pt x="90" y="1"/>
                  <a:pt x="108" y="7"/>
                </a:cubicBezTo>
                <a:cubicBezTo>
                  <a:pt x="116" y="9"/>
                  <a:pt x="127" y="13"/>
                  <a:pt x="133" y="19"/>
                </a:cubicBezTo>
                <a:cubicBezTo>
                  <a:pt x="138" y="25"/>
                  <a:pt x="139" y="37"/>
                  <a:pt x="140" y="45"/>
                </a:cubicBezTo>
                <a:cubicBezTo>
                  <a:pt x="143" y="58"/>
                  <a:pt x="140" y="72"/>
                  <a:pt x="137" y="85"/>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7"/>
          <p:cNvSpPr>
            <a:spLocks/>
          </p:cNvSpPr>
          <p:nvPr/>
        </p:nvSpPr>
        <p:spPr bwMode="auto">
          <a:xfrm>
            <a:off x="1612900" y="2139950"/>
            <a:ext cx="790575" cy="1663700"/>
          </a:xfrm>
          <a:custGeom>
            <a:avLst/>
            <a:gdLst>
              <a:gd name="T0" fmla="*/ 217 w 219"/>
              <a:gd name="T1" fmla="*/ 133 h 461"/>
              <a:gd name="T2" fmla="*/ 216 w 219"/>
              <a:gd name="T3" fmla="*/ 136 h 461"/>
              <a:gd name="T4" fmla="*/ 215 w 219"/>
              <a:gd name="T5" fmla="*/ 138 h 461"/>
              <a:gd name="T6" fmla="*/ 215 w 219"/>
              <a:gd name="T7" fmla="*/ 137 h 461"/>
              <a:gd name="T8" fmla="*/ 195 w 219"/>
              <a:gd name="T9" fmla="*/ 56 h 461"/>
              <a:gd name="T10" fmla="*/ 181 w 219"/>
              <a:gd name="T11" fmla="*/ 0 h 461"/>
              <a:gd name="T12" fmla="*/ 180 w 219"/>
              <a:gd name="T13" fmla="*/ 1 h 461"/>
              <a:gd name="T14" fmla="*/ 160 w 219"/>
              <a:gd name="T15" fmla="*/ 14 h 461"/>
              <a:gd name="T16" fmla="*/ 160 w 219"/>
              <a:gd name="T17" fmla="*/ 12 h 461"/>
              <a:gd name="T18" fmla="*/ 157 w 219"/>
              <a:gd name="T19" fmla="*/ 12 h 461"/>
              <a:gd name="T20" fmla="*/ 65 w 219"/>
              <a:gd name="T21" fmla="*/ 60 h 461"/>
              <a:gd name="T22" fmla="*/ 42 w 219"/>
              <a:gd name="T23" fmla="*/ 148 h 461"/>
              <a:gd name="T24" fmla="*/ 23 w 219"/>
              <a:gd name="T25" fmla="*/ 267 h 461"/>
              <a:gd name="T26" fmla="*/ 0 w 219"/>
              <a:gd name="T27" fmla="*/ 421 h 461"/>
              <a:gd name="T28" fmla="*/ 67 w 219"/>
              <a:gd name="T29" fmla="*/ 426 h 461"/>
              <a:gd name="T30" fmla="*/ 91 w 219"/>
              <a:gd name="T31" fmla="*/ 275 h 461"/>
              <a:gd name="T32" fmla="*/ 111 w 219"/>
              <a:gd name="T33" fmla="*/ 172 h 461"/>
              <a:gd name="T34" fmla="*/ 113 w 219"/>
              <a:gd name="T35" fmla="*/ 190 h 461"/>
              <a:gd name="T36" fmla="*/ 110 w 219"/>
              <a:gd name="T37" fmla="*/ 223 h 461"/>
              <a:gd name="T38" fmla="*/ 105 w 219"/>
              <a:gd name="T39" fmla="*/ 292 h 461"/>
              <a:gd name="T40" fmla="*/ 93 w 219"/>
              <a:gd name="T41" fmla="*/ 438 h 461"/>
              <a:gd name="T42" fmla="*/ 92 w 219"/>
              <a:gd name="T43" fmla="*/ 451 h 461"/>
              <a:gd name="T44" fmla="*/ 208 w 219"/>
              <a:gd name="T45" fmla="*/ 460 h 461"/>
              <a:gd name="T46" fmla="*/ 216 w 219"/>
              <a:gd name="T47" fmla="*/ 251 h 461"/>
              <a:gd name="T48" fmla="*/ 217 w 219"/>
              <a:gd name="T49" fmla="*/ 1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9" h="461">
                <a:moveTo>
                  <a:pt x="217" y="133"/>
                </a:moveTo>
                <a:cubicBezTo>
                  <a:pt x="217" y="133"/>
                  <a:pt x="217" y="133"/>
                  <a:pt x="216" y="136"/>
                </a:cubicBezTo>
                <a:cubicBezTo>
                  <a:pt x="215" y="137"/>
                  <a:pt x="215" y="138"/>
                  <a:pt x="215" y="138"/>
                </a:cubicBezTo>
                <a:cubicBezTo>
                  <a:pt x="215" y="137"/>
                  <a:pt x="215" y="137"/>
                  <a:pt x="215" y="137"/>
                </a:cubicBezTo>
                <a:cubicBezTo>
                  <a:pt x="195" y="56"/>
                  <a:pt x="195" y="56"/>
                  <a:pt x="195" y="56"/>
                </a:cubicBezTo>
                <a:cubicBezTo>
                  <a:pt x="181" y="0"/>
                  <a:pt x="181" y="0"/>
                  <a:pt x="181" y="0"/>
                </a:cubicBezTo>
                <a:cubicBezTo>
                  <a:pt x="181" y="0"/>
                  <a:pt x="181" y="0"/>
                  <a:pt x="180" y="1"/>
                </a:cubicBezTo>
                <a:cubicBezTo>
                  <a:pt x="177" y="2"/>
                  <a:pt x="169" y="11"/>
                  <a:pt x="160" y="14"/>
                </a:cubicBezTo>
                <a:cubicBezTo>
                  <a:pt x="160" y="13"/>
                  <a:pt x="160" y="13"/>
                  <a:pt x="160" y="12"/>
                </a:cubicBezTo>
                <a:cubicBezTo>
                  <a:pt x="159" y="12"/>
                  <a:pt x="158" y="12"/>
                  <a:pt x="157" y="12"/>
                </a:cubicBezTo>
                <a:cubicBezTo>
                  <a:pt x="117" y="20"/>
                  <a:pt x="84" y="23"/>
                  <a:pt x="65" y="60"/>
                </a:cubicBezTo>
                <a:cubicBezTo>
                  <a:pt x="51" y="88"/>
                  <a:pt x="48" y="118"/>
                  <a:pt x="42" y="148"/>
                </a:cubicBezTo>
                <a:cubicBezTo>
                  <a:pt x="34" y="187"/>
                  <a:pt x="29" y="227"/>
                  <a:pt x="23" y="267"/>
                </a:cubicBezTo>
                <a:cubicBezTo>
                  <a:pt x="17" y="303"/>
                  <a:pt x="9" y="385"/>
                  <a:pt x="0" y="421"/>
                </a:cubicBezTo>
                <a:cubicBezTo>
                  <a:pt x="12" y="424"/>
                  <a:pt x="59" y="425"/>
                  <a:pt x="67" y="426"/>
                </a:cubicBezTo>
                <a:cubicBezTo>
                  <a:pt x="67" y="416"/>
                  <a:pt x="89" y="284"/>
                  <a:pt x="91" y="275"/>
                </a:cubicBezTo>
                <a:cubicBezTo>
                  <a:pt x="93" y="266"/>
                  <a:pt x="103" y="184"/>
                  <a:pt x="111" y="172"/>
                </a:cubicBezTo>
                <a:cubicBezTo>
                  <a:pt x="107" y="178"/>
                  <a:pt x="112" y="185"/>
                  <a:pt x="113" y="190"/>
                </a:cubicBezTo>
                <a:cubicBezTo>
                  <a:pt x="114" y="201"/>
                  <a:pt x="111" y="212"/>
                  <a:pt x="110" y="223"/>
                </a:cubicBezTo>
                <a:cubicBezTo>
                  <a:pt x="106" y="246"/>
                  <a:pt x="106" y="269"/>
                  <a:pt x="105" y="292"/>
                </a:cubicBezTo>
                <a:cubicBezTo>
                  <a:pt x="101" y="341"/>
                  <a:pt x="98" y="390"/>
                  <a:pt x="93" y="438"/>
                </a:cubicBezTo>
                <a:cubicBezTo>
                  <a:pt x="92" y="442"/>
                  <a:pt x="92" y="447"/>
                  <a:pt x="92" y="451"/>
                </a:cubicBezTo>
                <a:cubicBezTo>
                  <a:pt x="92" y="445"/>
                  <a:pt x="201" y="461"/>
                  <a:pt x="208" y="460"/>
                </a:cubicBezTo>
                <a:cubicBezTo>
                  <a:pt x="209" y="411"/>
                  <a:pt x="215" y="296"/>
                  <a:pt x="216" y="251"/>
                </a:cubicBezTo>
                <a:cubicBezTo>
                  <a:pt x="216" y="251"/>
                  <a:pt x="219" y="133"/>
                  <a:pt x="217" y="133"/>
                </a:cubicBezTo>
                <a:close/>
              </a:path>
            </a:pathLst>
          </a:custGeom>
          <a:solidFill>
            <a:srgbClr val="254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8"/>
          <p:cNvSpPr>
            <a:spLocks/>
          </p:cNvSpPr>
          <p:nvPr/>
        </p:nvSpPr>
        <p:spPr bwMode="auto">
          <a:xfrm>
            <a:off x="2371725" y="2162175"/>
            <a:ext cx="1079500" cy="1636713"/>
          </a:xfrm>
          <a:custGeom>
            <a:avLst/>
            <a:gdLst>
              <a:gd name="T0" fmla="*/ 288 w 299"/>
              <a:gd name="T1" fmla="*/ 143 h 454"/>
              <a:gd name="T2" fmla="*/ 195 w 299"/>
              <a:gd name="T3" fmla="*/ 181 h 454"/>
              <a:gd name="T4" fmla="*/ 175 w 299"/>
              <a:gd name="T5" fmla="*/ 90 h 454"/>
              <a:gd name="T6" fmla="*/ 160 w 299"/>
              <a:gd name="T7" fmla="*/ 40 h 454"/>
              <a:gd name="T8" fmla="*/ 94 w 299"/>
              <a:gd name="T9" fmla="*/ 9 h 454"/>
              <a:gd name="T10" fmla="*/ 76 w 299"/>
              <a:gd name="T11" fmla="*/ 2 h 454"/>
              <a:gd name="T12" fmla="*/ 54 w 299"/>
              <a:gd name="T13" fmla="*/ 24 h 454"/>
              <a:gd name="T14" fmla="*/ 37 w 299"/>
              <a:gd name="T15" fmla="*/ 64 h 454"/>
              <a:gd name="T16" fmla="*/ 19 w 299"/>
              <a:gd name="T17" fmla="*/ 93 h 454"/>
              <a:gd name="T18" fmla="*/ 2 w 299"/>
              <a:gd name="T19" fmla="*/ 151 h 454"/>
              <a:gd name="T20" fmla="*/ 5 w 299"/>
              <a:gd name="T21" fmla="*/ 189 h 454"/>
              <a:gd name="T22" fmla="*/ 1 w 299"/>
              <a:gd name="T23" fmla="*/ 372 h 454"/>
              <a:gd name="T24" fmla="*/ 4 w 299"/>
              <a:gd name="T25" fmla="*/ 454 h 454"/>
              <a:gd name="T26" fmla="*/ 133 w 299"/>
              <a:gd name="T27" fmla="*/ 445 h 454"/>
              <a:gd name="T28" fmla="*/ 120 w 299"/>
              <a:gd name="T29" fmla="*/ 285 h 454"/>
              <a:gd name="T30" fmla="*/ 116 w 299"/>
              <a:gd name="T31" fmla="*/ 173 h 454"/>
              <a:gd name="T32" fmla="*/ 137 w 299"/>
              <a:gd name="T33" fmla="*/ 216 h 454"/>
              <a:gd name="T34" fmla="*/ 160 w 299"/>
              <a:gd name="T35" fmla="*/ 244 h 454"/>
              <a:gd name="T36" fmla="*/ 206 w 299"/>
              <a:gd name="T37" fmla="*/ 249 h 454"/>
              <a:gd name="T38" fmla="*/ 299 w 299"/>
              <a:gd name="T39" fmla="*/ 200 h 454"/>
              <a:gd name="T40" fmla="*/ 288 w 299"/>
              <a:gd name="T41" fmla="*/ 14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454">
                <a:moveTo>
                  <a:pt x="288" y="143"/>
                </a:moveTo>
                <a:cubicBezTo>
                  <a:pt x="288" y="144"/>
                  <a:pt x="204" y="181"/>
                  <a:pt x="195" y="181"/>
                </a:cubicBezTo>
                <a:cubicBezTo>
                  <a:pt x="191" y="181"/>
                  <a:pt x="176" y="97"/>
                  <a:pt x="175" y="90"/>
                </a:cubicBezTo>
                <a:cubicBezTo>
                  <a:pt x="171" y="74"/>
                  <a:pt x="169" y="54"/>
                  <a:pt x="160" y="40"/>
                </a:cubicBezTo>
                <a:cubicBezTo>
                  <a:pt x="147" y="19"/>
                  <a:pt x="117" y="15"/>
                  <a:pt x="94" y="9"/>
                </a:cubicBezTo>
                <a:cubicBezTo>
                  <a:pt x="88" y="8"/>
                  <a:pt x="81" y="3"/>
                  <a:pt x="76" y="2"/>
                </a:cubicBezTo>
                <a:cubicBezTo>
                  <a:pt x="65" y="0"/>
                  <a:pt x="58" y="16"/>
                  <a:pt x="54" y="24"/>
                </a:cubicBezTo>
                <a:cubicBezTo>
                  <a:pt x="48" y="37"/>
                  <a:pt x="43" y="51"/>
                  <a:pt x="37" y="64"/>
                </a:cubicBezTo>
                <a:cubicBezTo>
                  <a:pt x="33" y="75"/>
                  <a:pt x="23" y="82"/>
                  <a:pt x="19" y="93"/>
                </a:cubicBezTo>
                <a:cubicBezTo>
                  <a:pt x="14" y="112"/>
                  <a:pt x="5" y="131"/>
                  <a:pt x="2" y="151"/>
                </a:cubicBezTo>
                <a:cubicBezTo>
                  <a:pt x="1" y="164"/>
                  <a:pt x="4" y="176"/>
                  <a:pt x="5" y="189"/>
                </a:cubicBezTo>
                <a:cubicBezTo>
                  <a:pt x="5" y="197"/>
                  <a:pt x="0" y="345"/>
                  <a:pt x="1" y="372"/>
                </a:cubicBezTo>
                <a:cubicBezTo>
                  <a:pt x="1" y="387"/>
                  <a:pt x="4" y="440"/>
                  <a:pt x="4" y="454"/>
                </a:cubicBezTo>
                <a:cubicBezTo>
                  <a:pt x="133" y="445"/>
                  <a:pt x="133" y="445"/>
                  <a:pt x="133" y="445"/>
                </a:cubicBezTo>
                <a:cubicBezTo>
                  <a:pt x="132" y="402"/>
                  <a:pt x="122" y="327"/>
                  <a:pt x="120" y="285"/>
                </a:cubicBezTo>
                <a:cubicBezTo>
                  <a:pt x="119" y="248"/>
                  <a:pt x="112" y="209"/>
                  <a:pt x="116" y="173"/>
                </a:cubicBezTo>
                <a:cubicBezTo>
                  <a:pt x="123" y="187"/>
                  <a:pt x="130" y="202"/>
                  <a:pt x="137" y="216"/>
                </a:cubicBezTo>
                <a:cubicBezTo>
                  <a:pt x="140" y="223"/>
                  <a:pt x="154" y="239"/>
                  <a:pt x="160" y="244"/>
                </a:cubicBezTo>
                <a:cubicBezTo>
                  <a:pt x="170" y="255"/>
                  <a:pt x="192" y="252"/>
                  <a:pt x="206" y="249"/>
                </a:cubicBezTo>
                <a:cubicBezTo>
                  <a:pt x="247" y="241"/>
                  <a:pt x="265" y="224"/>
                  <a:pt x="299" y="200"/>
                </a:cubicBezTo>
                <a:cubicBezTo>
                  <a:pt x="295" y="170"/>
                  <a:pt x="292" y="168"/>
                  <a:pt x="288" y="143"/>
                </a:cubicBezTo>
                <a:close/>
              </a:path>
            </a:pathLst>
          </a:custGeom>
          <a:solidFill>
            <a:srgbClr val="2C5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9"/>
          <p:cNvSpPr>
            <a:spLocks/>
          </p:cNvSpPr>
          <p:nvPr/>
        </p:nvSpPr>
        <p:spPr bwMode="auto">
          <a:xfrm>
            <a:off x="2266950" y="2201863"/>
            <a:ext cx="300038" cy="436563"/>
          </a:xfrm>
          <a:custGeom>
            <a:avLst/>
            <a:gdLst>
              <a:gd name="T0" fmla="*/ 16 w 83"/>
              <a:gd name="T1" fmla="*/ 76 h 121"/>
              <a:gd name="T2" fmla="*/ 28 w 83"/>
              <a:gd name="T3" fmla="*/ 106 h 121"/>
              <a:gd name="T4" fmla="*/ 38 w 83"/>
              <a:gd name="T5" fmla="*/ 120 h 121"/>
              <a:gd name="T6" fmla="*/ 56 w 83"/>
              <a:gd name="T7" fmla="*/ 102 h 121"/>
              <a:gd name="T8" fmla="*/ 72 w 83"/>
              <a:gd name="T9" fmla="*/ 78 h 121"/>
              <a:gd name="T10" fmla="*/ 75 w 83"/>
              <a:gd name="T11" fmla="*/ 52 h 121"/>
              <a:gd name="T12" fmla="*/ 82 w 83"/>
              <a:gd name="T13" fmla="*/ 35 h 121"/>
              <a:gd name="T14" fmla="*/ 75 w 83"/>
              <a:gd name="T15" fmla="*/ 24 h 121"/>
              <a:gd name="T16" fmla="*/ 65 w 83"/>
              <a:gd name="T17" fmla="*/ 20 h 121"/>
              <a:gd name="T18" fmla="*/ 58 w 83"/>
              <a:gd name="T19" fmla="*/ 12 h 121"/>
              <a:gd name="T20" fmla="*/ 45 w 83"/>
              <a:gd name="T21" fmla="*/ 2 h 121"/>
              <a:gd name="T22" fmla="*/ 18 w 83"/>
              <a:gd name="T23" fmla="*/ 24 h 121"/>
              <a:gd name="T24" fmla="*/ 0 w 83"/>
              <a:gd name="T25" fmla="*/ 54 h 121"/>
              <a:gd name="T26" fmla="*/ 16 w 83"/>
              <a:gd name="T27" fmla="*/ 7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21">
                <a:moveTo>
                  <a:pt x="16" y="76"/>
                </a:moveTo>
                <a:cubicBezTo>
                  <a:pt x="21" y="86"/>
                  <a:pt x="24" y="96"/>
                  <a:pt x="28" y="106"/>
                </a:cubicBezTo>
                <a:cubicBezTo>
                  <a:pt x="29" y="111"/>
                  <a:pt x="31" y="120"/>
                  <a:pt x="38" y="120"/>
                </a:cubicBezTo>
                <a:cubicBezTo>
                  <a:pt x="46" y="121"/>
                  <a:pt x="53" y="107"/>
                  <a:pt x="56" y="102"/>
                </a:cubicBezTo>
                <a:cubicBezTo>
                  <a:pt x="62" y="94"/>
                  <a:pt x="66" y="86"/>
                  <a:pt x="72" y="78"/>
                </a:cubicBezTo>
                <a:cubicBezTo>
                  <a:pt x="72" y="70"/>
                  <a:pt x="72" y="60"/>
                  <a:pt x="75" y="52"/>
                </a:cubicBezTo>
                <a:cubicBezTo>
                  <a:pt x="78" y="46"/>
                  <a:pt x="83" y="43"/>
                  <a:pt x="82" y="35"/>
                </a:cubicBezTo>
                <a:cubicBezTo>
                  <a:pt x="82" y="30"/>
                  <a:pt x="79" y="26"/>
                  <a:pt x="75" y="24"/>
                </a:cubicBezTo>
                <a:cubicBezTo>
                  <a:pt x="71" y="22"/>
                  <a:pt x="68" y="22"/>
                  <a:pt x="65" y="20"/>
                </a:cubicBezTo>
                <a:cubicBezTo>
                  <a:pt x="63" y="18"/>
                  <a:pt x="61" y="15"/>
                  <a:pt x="58" y="12"/>
                </a:cubicBezTo>
                <a:cubicBezTo>
                  <a:pt x="56" y="9"/>
                  <a:pt x="50" y="2"/>
                  <a:pt x="45" y="2"/>
                </a:cubicBezTo>
                <a:cubicBezTo>
                  <a:pt x="37" y="0"/>
                  <a:pt x="24" y="19"/>
                  <a:pt x="18" y="24"/>
                </a:cubicBezTo>
                <a:cubicBezTo>
                  <a:pt x="8" y="33"/>
                  <a:pt x="3" y="43"/>
                  <a:pt x="0" y="54"/>
                </a:cubicBezTo>
                <a:cubicBezTo>
                  <a:pt x="6" y="61"/>
                  <a:pt x="11" y="68"/>
                  <a:pt x="16" y="76"/>
                </a:cubicBezTo>
                <a:close/>
              </a:path>
            </a:pathLst>
          </a:custGeom>
          <a:solidFill>
            <a:srgbClr val="CAD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0"/>
          <p:cNvSpPr>
            <a:spLocks/>
          </p:cNvSpPr>
          <p:nvPr/>
        </p:nvSpPr>
        <p:spPr bwMode="auto">
          <a:xfrm>
            <a:off x="2327275" y="2198688"/>
            <a:ext cx="141288" cy="471488"/>
          </a:xfrm>
          <a:custGeom>
            <a:avLst/>
            <a:gdLst>
              <a:gd name="T0" fmla="*/ 1 w 39"/>
              <a:gd name="T1" fmla="*/ 89 h 131"/>
              <a:gd name="T2" fmla="*/ 18 w 39"/>
              <a:gd name="T3" fmla="*/ 31 h 131"/>
              <a:gd name="T4" fmla="*/ 17 w 39"/>
              <a:gd name="T5" fmla="*/ 25 h 131"/>
              <a:gd name="T6" fmla="*/ 13 w 39"/>
              <a:gd name="T7" fmla="*/ 16 h 131"/>
              <a:gd name="T8" fmla="*/ 13 w 39"/>
              <a:gd name="T9" fmla="*/ 15 h 131"/>
              <a:gd name="T10" fmla="*/ 20 w 39"/>
              <a:gd name="T11" fmla="*/ 9 h 131"/>
              <a:gd name="T12" fmla="*/ 23 w 39"/>
              <a:gd name="T13" fmla="*/ 4 h 131"/>
              <a:gd name="T14" fmla="*/ 27 w 39"/>
              <a:gd name="T15" fmla="*/ 1 h 131"/>
              <a:gd name="T16" fmla="*/ 30 w 39"/>
              <a:gd name="T17" fmla="*/ 5 h 131"/>
              <a:gd name="T18" fmla="*/ 33 w 39"/>
              <a:gd name="T19" fmla="*/ 8 h 131"/>
              <a:gd name="T20" fmla="*/ 38 w 39"/>
              <a:gd name="T21" fmla="*/ 13 h 131"/>
              <a:gd name="T22" fmla="*/ 38 w 39"/>
              <a:gd name="T23" fmla="*/ 14 h 131"/>
              <a:gd name="T24" fmla="*/ 32 w 39"/>
              <a:gd name="T25" fmla="*/ 24 h 131"/>
              <a:gd name="T26" fmla="*/ 31 w 39"/>
              <a:gd name="T27" fmla="*/ 30 h 131"/>
              <a:gd name="T28" fmla="*/ 39 w 39"/>
              <a:gd name="T29" fmla="*/ 85 h 131"/>
              <a:gd name="T30" fmla="*/ 39 w 39"/>
              <a:gd name="T31" fmla="*/ 86 h 131"/>
              <a:gd name="T32" fmla="*/ 18 w 39"/>
              <a:gd name="T33" fmla="*/ 130 h 131"/>
              <a:gd name="T34" fmla="*/ 16 w 39"/>
              <a:gd name="T35" fmla="*/ 130 h 131"/>
              <a:gd name="T36" fmla="*/ 14 w 39"/>
              <a:gd name="T37" fmla="*/ 130 h 131"/>
              <a:gd name="T38" fmla="*/ 1 w 39"/>
              <a:gd name="T39" fmla="*/ 89 h 131"/>
              <a:gd name="T40" fmla="*/ 1 w 39"/>
              <a:gd name="T41"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131">
                <a:moveTo>
                  <a:pt x="1" y="89"/>
                </a:moveTo>
                <a:cubicBezTo>
                  <a:pt x="18" y="31"/>
                  <a:pt x="18" y="31"/>
                  <a:pt x="18" y="31"/>
                </a:cubicBezTo>
                <a:cubicBezTo>
                  <a:pt x="18" y="29"/>
                  <a:pt x="18" y="27"/>
                  <a:pt x="17" y="25"/>
                </a:cubicBezTo>
                <a:cubicBezTo>
                  <a:pt x="13" y="16"/>
                  <a:pt x="13" y="16"/>
                  <a:pt x="13" y="16"/>
                </a:cubicBezTo>
                <a:cubicBezTo>
                  <a:pt x="13" y="16"/>
                  <a:pt x="13" y="15"/>
                  <a:pt x="13" y="15"/>
                </a:cubicBezTo>
                <a:cubicBezTo>
                  <a:pt x="16" y="13"/>
                  <a:pt x="18" y="11"/>
                  <a:pt x="20" y="9"/>
                </a:cubicBezTo>
                <a:cubicBezTo>
                  <a:pt x="21" y="7"/>
                  <a:pt x="23" y="6"/>
                  <a:pt x="23" y="4"/>
                </a:cubicBezTo>
                <a:cubicBezTo>
                  <a:pt x="24" y="3"/>
                  <a:pt x="26" y="0"/>
                  <a:pt x="27" y="1"/>
                </a:cubicBezTo>
                <a:cubicBezTo>
                  <a:pt x="29" y="2"/>
                  <a:pt x="29" y="3"/>
                  <a:pt x="30" y="5"/>
                </a:cubicBezTo>
                <a:cubicBezTo>
                  <a:pt x="31" y="6"/>
                  <a:pt x="32" y="7"/>
                  <a:pt x="33" y="8"/>
                </a:cubicBezTo>
                <a:cubicBezTo>
                  <a:pt x="35" y="10"/>
                  <a:pt x="36" y="11"/>
                  <a:pt x="38" y="13"/>
                </a:cubicBezTo>
                <a:cubicBezTo>
                  <a:pt x="38" y="13"/>
                  <a:pt x="38" y="14"/>
                  <a:pt x="38" y="14"/>
                </a:cubicBezTo>
                <a:cubicBezTo>
                  <a:pt x="32" y="24"/>
                  <a:pt x="32" y="24"/>
                  <a:pt x="32" y="24"/>
                </a:cubicBezTo>
                <a:cubicBezTo>
                  <a:pt x="31" y="26"/>
                  <a:pt x="31" y="28"/>
                  <a:pt x="31" y="30"/>
                </a:cubicBezTo>
                <a:cubicBezTo>
                  <a:pt x="39" y="85"/>
                  <a:pt x="39" y="85"/>
                  <a:pt x="39" y="85"/>
                </a:cubicBezTo>
                <a:cubicBezTo>
                  <a:pt x="39" y="85"/>
                  <a:pt x="39" y="85"/>
                  <a:pt x="39" y="86"/>
                </a:cubicBezTo>
                <a:cubicBezTo>
                  <a:pt x="18" y="130"/>
                  <a:pt x="18" y="130"/>
                  <a:pt x="18" y="130"/>
                </a:cubicBezTo>
                <a:cubicBezTo>
                  <a:pt x="18" y="130"/>
                  <a:pt x="17" y="131"/>
                  <a:pt x="16" y="130"/>
                </a:cubicBezTo>
                <a:cubicBezTo>
                  <a:pt x="15" y="131"/>
                  <a:pt x="15" y="131"/>
                  <a:pt x="14" y="130"/>
                </a:cubicBezTo>
                <a:cubicBezTo>
                  <a:pt x="1" y="89"/>
                  <a:pt x="1" y="89"/>
                  <a:pt x="1" y="89"/>
                </a:cubicBezTo>
                <a:cubicBezTo>
                  <a:pt x="0" y="89"/>
                  <a:pt x="0" y="89"/>
                  <a:pt x="1" y="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61"/>
          <p:cNvSpPr>
            <a:spLocks/>
          </p:cNvSpPr>
          <p:nvPr/>
        </p:nvSpPr>
        <p:spPr bwMode="auto">
          <a:xfrm>
            <a:off x="2247900" y="2054225"/>
            <a:ext cx="398463" cy="320675"/>
          </a:xfrm>
          <a:custGeom>
            <a:avLst/>
            <a:gdLst>
              <a:gd name="T0" fmla="*/ 11 w 110"/>
              <a:gd name="T1" fmla="*/ 6 h 89"/>
              <a:gd name="T2" fmla="*/ 48 w 110"/>
              <a:gd name="T3" fmla="*/ 40 h 89"/>
              <a:gd name="T4" fmla="*/ 50 w 110"/>
              <a:gd name="T5" fmla="*/ 40 h 89"/>
              <a:gd name="T6" fmla="*/ 92 w 110"/>
              <a:gd name="T7" fmla="*/ 0 h 89"/>
              <a:gd name="T8" fmla="*/ 110 w 110"/>
              <a:gd name="T9" fmla="*/ 30 h 89"/>
              <a:gd name="T10" fmla="*/ 76 w 110"/>
              <a:gd name="T11" fmla="*/ 83 h 89"/>
              <a:gd name="T12" fmla="*/ 50 w 110"/>
              <a:gd name="T13" fmla="*/ 43 h 89"/>
              <a:gd name="T14" fmla="*/ 47 w 110"/>
              <a:gd name="T15" fmla="*/ 43 h 89"/>
              <a:gd name="T16" fmla="*/ 13 w 110"/>
              <a:gd name="T17" fmla="*/ 89 h 89"/>
              <a:gd name="T18" fmla="*/ 0 w 110"/>
              <a:gd name="T19" fmla="*/ 33 h 89"/>
              <a:gd name="T20" fmla="*/ 11 w 110"/>
              <a:gd name="T21" fmla="*/ 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9">
                <a:moveTo>
                  <a:pt x="11" y="6"/>
                </a:moveTo>
                <a:cubicBezTo>
                  <a:pt x="48" y="40"/>
                  <a:pt x="48" y="40"/>
                  <a:pt x="48" y="40"/>
                </a:cubicBezTo>
                <a:cubicBezTo>
                  <a:pt x="48" y="40"/>
                  <a:pt x="49" y="40"/>
                  <a:pt x="50" y="40"/>
                </a:cubicBezTo>
                <a:cubicBezTo>
                  <a:pt x="92" y="0"/>
                  <a:pt x="92" y="0"/>
                  <a:pt x="92" y="0"/>
                </a:cubicBezTo>
                <a:cubicBezTo>
                  <a:pt x="110" y="30"/>
                  <a:pt x="110" y="30"/>
                  <a:pt x="110" y="30"/>
                </a:cubicBezTo>
                <a:cubicBezTo>
                  <a:pt x="76" y="83"/>
                  <a:pt x="76" y="83"/>
                  <a:pt x="76" y="83"/>
                </a:cubicBezTo>
                <a:cubicBezTo>
                  <a:pt x="50" y="43"/>
                  <a:pt x="50" y="43"/>
                  <a:pt x="50" y="43"/>
                </a:cubicBezTo>
                <a:cubicBezTo>
                  <a:pt x="49" y="42"/>
                  <a:pt x="48" y="42"/>
                  <a:pt x="47" y="43"/>
                </a:cubicBezTo>
                <a:cubicBezTo>
                  <a:pt x="13" y="89"/>
                  <a:pt x="13" y="89"/>
                  <a:pt x="13" y="89"/>
                </a:cubicBezTo>
                <a:cubicBezTo>
                  <a:pt x="0" y="33"/>
                  <a:pt x="0" y="33"/>
                  <a:pt x="0" y="33"/>
                </a:cubicBezTo>
                <a:lnTo>
                  <a:pt x="11" y="6"/>
                </a:lnTo>
                <a:close/>
              </a:path>
            </a:pathLst>
          </a:custGeom>
          <a:solidFill>
            <a:srgbClr val="E4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62"/>
          <p:cNvSpPr>
            <a:spLocks/>
          </p:cNvSpPr>
          <p:nvPr/>
        </p:nvSpPr>
        <p:spPr bwMode="auto">
          <a:xfrm>
            <a:off x="2389188" y="2125663"/>
            <a:ext cx="336550" cy="739775"/>
          </a:xfrm>
          <a:custGeom>
            <a:avLst/>
            <a:gdLst>
              <a:gd name="T0" fmla="*/ 93 w 93"/>
              <a:gd name="T1" fmla="*/ 36 h 205"/>
              <a:gd name="T2" fmla="*/ 87 w 93"/>
              <a:gd name="T3" fmla="*/ 16 h 205"/>
              <a:gd name="T4" fmla="*/ 65 w 93"/>
              <a:gd name="T5" fmla="*/ 0 h 205"/>
              <a:gd name="T6" fmla="*/ 41 w 93"/>
              <a:gd name="T7" fmla="*/ 58 h 205"/>
              <a:gd name="T8" fmla="*/ 34 w 93"/>
              <a:gd name="T9" fmla="*/ 74 h 205"/>
              <a:gd name="T10" fmla="*/ 1 w 93"/>
              <a:gd name="T11" fmla="*/ 147 h 205"/>
              <a:gd name="T12" fmla="*/ 0 w 93"/>
              <a:gd name="T13" fmla="*/ 205 h 205"/>
              <a:gd name="T14" fmla="*/ 32 w 93"/>
              <a:gd name="T15" fmla="*/ 130 h 205"/>
              <a:gd name="T16" fmla="*/ 88 w 93"/>
              <a:gd name="T17" fmla="*/ 56 h 205"/>
              <a:gd name="T18" fmla="*/ 67 w 93"/>
              <a:gd name="T19" fmla="*/ 43 h 205"/>
              <a:gd name="T20" fmla="*/ 93 w 93"/>
              <a:gd name="T21"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205">
                <a:moveTo>
                  <a:pt x="93" y="36"/>
                </a:moveTo>
                <a:cubicBezTo>
                  <a:pt x="92" y="32"/>
                  <a:pt x="93" y="22"/>
                  <a:pt x="87" y="16"/>
                </a:cubicBezTo>
                <a:cubicBezTo>
                  <a:pt x="77" y="6"/>
                  <a:pt x="68" y="2"/>
                  <a:pt x="65" y="0"/>
                </a:cubicBezTo>
                <a:cubicBezTo>
                  <a:pt x="41" y="58"/>
                  <a:pt x="41" y="58"/>
                  <a:pt x="41" y="58"/>
                </a:cubicBezTo>
                <a:cubicBezTo>
                  <a:pt x="34" y="74"/>
                  <a:pt x="34" y="74"/>
                  <a:pt x="34" y="74"/>
                </a:cubicBezTo>
                <a:cubicBezTo>
                  <a:pt x="1" y="147"/>
                  <a:pt x="1" y="147"/>
                  <a:pt x="1" y="147"/>
                </a:cubicBezTo>
                <a:cubicBezTo>
                  <a:pt x="0" y="205"/>
                  <a:pt x="0" y="205"/>
                  <a:pt x="0" y="205"/>
                </a:cubicBezTo>
                <a:cubicBezTo>
                  <a:pt x="0" y="205"/>
                  <a:pt x="17" y="158"/>
                  <a:pt x="32" y="130"/>
                </a:cubicBezTo>
                <a:cubicBezTo>
                  <a:pt x="50" y="96"/>
                  <a:pt x="71" y="72"/>
                  <a:pt x="88" y="56"/>
                </a:cubicBezTo>
                <a:cubicBezTo>
                  <a:pt x="81" y="52"/>
                  <a:pt x="74" y="47"/>
                  <a:pt x="67" y="43"/>
                </a:cubicBezTo>
                <a:lnTo>
                  <a:pt x="93" y="36"/>
                </a:lnTo>
                <a:close/>
              </a:path>
            </a:pathLst>
          </a:custGeom>
          <a:solidFill>
            <a:srgbClr val="254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63"/>
          <p:cNvSpPr>
            <a:spLocks/>
          </p:cNvSpPr>
          <p:nvPr/>
        </p:nvSpPr>
        <p:spPr bwMode="auto">
          <a:xfrm>
            <a:off x="2151063" y="2133600"/>
            <a:ext cx="252413" cy="742950"/>
          </a:xfrm>
          <a:custGeom>
            <a:avLst/>
            <a:gdLst>
              <a:gd name="T0" fmla="*/ 0 w 70"/>
              <a:gd name="T1" fmla="*/ 33 h 206"/>
              <a:gd name="T2" fmla="*/ 8 w 70"/>
              <a:gd name="T3" fmla="*/ 14 h 206"/>
              <a:gd name="T4" fmla="*/ 31 w 70"/>
              <a:gd name="T5" fmla="*/ 0 h 206"/>
              <a:gd name="T6" fmla="*/ 48 w 70"/>
              <a:gd name="T7" fmla="*/ 61 h 206"/>
              <a:gd name="T8" fmla="*/ 52 w 70"/>
              <a:gd name="T9" fmla="*/ 78 h 206"/>
              <a:gd name="T10" fmla="*/ 70 w 70"/>
              <a:gd name="T11" fmla="*/ 139 h 206"/>
              <a:gd name="T12" fmla="*/ 66 w 70"/>
              <a:gd name="T13" fmla="*/ 206 h 206"/>
              <a:gd name="T14" fmla="*/ 47 w 70"/>
              <a:gd name="T15" fmla="*/ 133 h 206"/>
              <a:gd name="T16" fmla="*/ 2 w 70"/>
              <a:gd name="T17" fmla="*/ 54 h 206"/>
              <a:gd name="T18" fmla="*/ 24 w 70"/>
              <a:gd name="T19" fmla="*/ 43 h 206"/>
              <a:gd name="T20" fmla="*/ 0 w 70"/>
              <a:gd name="T21" fmla="*/ 3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206">
                <a:moveTo>
                  <a:pt x="0" y="33"/>
                </a:moveTo>
                <a:cubicBezTo>
                  <a:pt x="1" y="29"/>
                  <a:pt x="1" y="20"/>
                  <a:pt x="8" y="14"/>
                </a:cubicBezTo>
                <a:cubicBezTo>
                  <a:pt x="19" y="5"/>
                  <a:pt x="28" y="1"/>
                  <a:pt x="31" y="0"/>
                </a:cubicBezTo>
                <a:cubicBezTo>
                  <a:pt x="48" y="61"/>
                  <a:pt x="48" y="61"/>
                  <a:pt x="48" y="61"/>
                </a:cubicBezTo>
                <a:cubicBezTo>
                  <a:pt x="52" y="78"/>
                  <a:pt x="52" y="78"/>
                  <a:pt x="52" y="78"/>
                </a:cubicBezTo>
                <a:cubicBezTo>
                  <a:pt x="70" y="139"/>
                  <a:pt x="70" y="139"/>
                  <a:pt x="70" y="139"/>
                </a:cubicBezTo>
                <a:cubicBezTo>
                  <a:pt x="66" y="206"/>
                  <a:pt x="66" y="206"/>
                  <a:pt x="66" y="206"/>
                </a:cubicBezTo>
                <a:cubicBezTo>
                  <a:pt x="66" y="206"/>
                  <a:pt x="58" y="163"/>
                  <a:pt x="47" y="133"/>
                </a:cubicBezTo>
                <a:cubicBezTo>
                  <a:pt x="34" y="98"/>
                  <a:pt x="16" y="71"/>
                  <a:pt x="2" y="54"/>
                </a:cubicBezTo>
                <a:cubicBezTo>
                  <a:pt x="9" y="50"/>
                  <a:pt x="17" y="47"/>
                  <a:pt x="24" y="43"/>
                </a:cubicBezTo>
                <a:lnTo>
                  <a:pt x="0" y="33"/>
                </a:lnTo>
                <a:close/>
              </a:path>
            </a:pathLst>
          </a:custGeom>
          <a:solidFill>
            <a:srgbClr val="2C54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64"/>
          <p:cNvSpPr>
            <a:spLocks/>
          </p:cNvSpPr>
          <p:nvPr/>
        </p:nvSpPr>
        <p:spPr bwMode="auto">
          <a:xfrm>
            <a:off x="1966913" y="3259138"/>
            <a:ext cx="212725" cy="168275"/>
          </a:xfrm>
          <a:custGeom>
            <a:avLst/>
            <a:gdLst>
              <a:gd name="T0" fmla="*/ 11 w 134"/>
              <a:gd name="T1" fmla="*/ 25 h 106"/>
              <a:gd name="T2" fmla="*/ 134 w 134"/>
              <a:gd name="T3" fmla="*/ 0 h 106"/>
              <a:gd name="T4" fmla="*/ 134 w 134"/>
              <a:gd name="T5" fmla="*/ 47 h 106"/>
              <a:gd name="T6" fmla="*/ 0 w 134"/>
              <a:gd name="T7" fmla="*/ 106 h 106"/>
              <a:gd name="T8" fmla="*/ 11 w 134"/>
              <a:gd name="T9" fmla="*/ 25 h 106"/>
            </a:gdLst>
            <a:ahLst/>
            <a:cxnLst>
              <a:cxn ang="0">
                <a:pos x="T0" y="T1"/>
              </a:cxn>
              <a:cxn ang="0">
                <a:pos x="T2" y="T3"/>
              </a:cxn>
              <a:cxn ang="0">
                <a:pos x="T4" y="T5"/>
              </a:cxn>
              <a:cxn ang="0">
                <a:pos x="T6" y="T7"/>
              </a:cxn>
              <a:cxn ang="0">
                <a:pos x="T8" y="T9"/>
              </a:cxn>
            </a:cxnLst>
            <a:rect l="0" t="0" r="r" b="b"/>
            <a:pathLst>
              <a:path w="134" h="106">
                <a:moveTo>
                  <a:pt x="11" y="25"/>
                </a:moveTo>
                <a:lnTo>
                  <a:pt x="134" y="0"/>
                </a:lnTo>
                <a:lnTo>
                  <a:pt x="134" y="47"/>
                </a:lnTo>
                <a:lnTo>
                  <a:pt x="0" y="106"/>
                </a:lnTo>
                <a:lnTo>
                  <a:pt x="11" y="25"/>
                </a:lnTo>
                <a:close/>
              </a:path>
            </a:pathLst>
          </a:custGeom>
          <a:solidFill>
            <a:srgbClr val="2141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65"/>
          <p:cNvSpPr>
            <a:spLocks/>
          </p:cNvSpPr>
          <p:nvPr/>
        </p:nvSpPr>
        <p:spPr bwMode="auto">
          <a:xfrm>
            <a:off x="2620963" y="3259138"/>
            <a:ext cx="212725" cy="168275"/>
          </a:xfrm>
          <a:custGeom>
            <a:avLst/>
            <a:gdLst>
              <a:gd name="T0" fmla="*/ 123 w 134"/>
              <a:gd name="T1" fmla="*/ 25 h 106"/>
              <a:gd name="T2" fmla="*/ 0 w 134"/>
              <a:gd name="T3" fmla="*/ 0 h 106"/>
              <a:gd name="T4" fmla="*/ 0 w 134"/>
              <a:gd name="T5" fmla="*/ 47 h 106"/>
              <a:gd name="T6" fmla="*/ 134 w 134"/>
              <a:gd name="T7" fmla="*/ 106 h 106"/>
              <a:gd name="T8" fmla="*/ 123 w 134"/>
              <a:gd name="T9" fmla="*/ 25 h 106"/>
            </a:gdLst>
            <a:ahLst/>
            <a:cxnLst>
              <a:cxn ang="0">
                <a:pos x="T0" y="T1"/>
              </a:cxn>
              <a:cxn ang="0">
                <a:pos x="T2" y="T3"/>
              </a:cxn>
              <a:cxn ang="0">
                <a:pos x="T4" y="T5"/>
              </a:cxn>
              <a:cxn ang="0">
                <a:pos x="T6" y="T7"/>
              </a:cxn>
              <a:cxn ang="0">
                <a:pos x="T8" y="T9"/>
              </a:cxn>
            </a:cxnLst>
            <a:rect l="0" t="0" r="r" b="b"/>
            <a:pathLst>
              <a:path w="134" h="106">
                <a:moveTo>
                  <a:pt x="123" y="25"/>
                </a:moveTo>
                <a:lnTo>
                  <a:pt x="0" y="0"/>
                </a:lnTo>
                <a:lnTo>
                  <a:pt x="0" y="47"/>
                </a:lnTo>
                <a:lnTo>
                  <a:pt x="134" y="106"/>
                </a:lnTo>
                <a:lnTo>
                  <a:pt x="123" y="25"/>
                </a:lnTo>
                <a:close/>
              </a:path>
            </a:pathLst>
          </a:custGeom>
          <a:solidFill>
            <a:srgbClr val="254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472039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196E643-90EB-7A4D-8A51-372BE4D2828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831" b="11831"/>
          <a:stretch>
            <a:fillRect/>
          </a:stretch>
        </p:blipFill>
        <p:spPr/>
      </p:pic>
      <p:sp>
        <p:nvSpPr>
          <p:cNvPr id="18" name="Rectangle 17"/>
          <p:cNvSpPr/>
          <p:nvPr/>
        </p:nvSpPr>
        <p:spPr>
          <a:xfrm>
            <a:off x="1591725" y="4405379"/>
            <a:ext cx="8881955" cy="564257"/>
          </a:xfrm>
          <a:prstGeom prst="rect">
            <a:avLst/>
          </a:prstGeom>
        </p:spPr>
        <p:txBody>
          <a:bodyPr wrap="square">
            <a:spAutoFit/>
          </a:bodyPr>
          <a:lstStyle/>
          <a:p>
            <a:pPr algn="ctr">
              <a:lnSpc>
                <a:spcPct val="100000"/>
              </a:lnSpc>
              <a:spcBef>
                <a:spcPts val="865"/>
              </a:spcBef>
            </a:pPr>
            <a:r>
              <a:rPr lang="en-GB" sz="1200" spc="-70" dirty="0">
                <a:solidFill>
                  <a:srgbClr val="404040"/>
                </a:solidFill>
                <a:cs typeface="Lato"/>
              </a:rPr>
              <a:t>To</a:t>
            </a:r>
            <a:r>
              <a:rPr lang="en-GB" sz="1200" spc="-80" dirty="0">
                <a:solidFill>
                  <a:srgbClr val="404040"/>
                </a:solidFill>
                <a:cs typeface="Lato"/>
              </a:rPr>
              <a:t> </a:t>
            </a:r>
            <a:r>
              <a:rPr lang="en-GB" sz="1200" spc="-5" dirty="0">
                <a:solidFill>
                  <a:srgbClr val="404040"/>
                </a:solidFill>
                <a:cs typeface="Lato"/>
              </a:rPr>
              <a:t>make</a:t>
            </a:r>
            <a:r>
              <a:rPr lang="en-GB" sz="1200" spc="-75" dirty="0">
                <a:solidFill>
                  <a:srgbClr val="404040"/>
                </a:solidFill>
                <a:cs typeface="Lato"/>
              </a:rPr>
              <a:t> </a:t>
            </a:r>
            <a:r>
              <a:rPr lang="en-GB" sz="1200" spc="-15" dirty="0">
                <a:solidFill>
                  <a:srgbClr val="404040"/>
                </a:solidFill>
                <a:cs typeface="Lato"/>
              </a:rPr>
              <a:t>my</a:t>
            </a:r>
            <a:r>
              <a:rPr lang="en-GB" sz="1200" spc="-70" dirty="0">
                <a:solidFill>
                  <a:srgbClr val="404040"/>
                </a:solidFill>
                <a:cs typeface="Lato"/>
              </a:rPr>
              <a:t> </a:t>
            </a:r>
            <a:r>
              <a:rPr lang="en-GB" sz="1200" spc="5" dirty="0">
                <a:solidFill>
                  <a:srgbClr val="404040"/>
                </a:solidFill>
                <a:cs typeface="Lato"/>
              </a:rPr>
              <a:t>datasets</a:t>
            </a:r>
            <a:r>
              <a:rPr lang="en-GB" sz="1200" spc="-70" dirty="0">
                <a:solidFill>
                  <a:srgbClr val="404040"/>
                </a:solidFill>
                <a:cs typeface="Lato"/>
              </a:rPr>
              <a:t> </a:t>
            </a:r>
            <a:r>
              <a:rPr lang="en-GB" sz="1200" dirty="0">
                <a:solidFill>
                  <a:srgbClr val="404040"/>
                </a:solidFill>
                <a:cs typeface="Lato"/>
              </a:rPr>
              <a:t>from</a:t>
            </a:r>
            <a:r>
              <a:rPr lang="en-GB" sz="1200" spc="-65" dirty="0">
                <a:solidFill>
                  <a:srgbClr val="404040"/>
                </a:solidFill>
                <a:cs typeface="Lato"/>
              </a:rPr>
              <a:t> </a:t>
            </a:r>
            <a:r>
              <a:rPr lang="en-GB" sz="1200" dirty="0">
                <a:solidFill>
                  <a:srgbClr val="404040"/>
                </a:solidFill>
                <a:cs typeface="Lato"/>
              </a:rPr>
              <a:t>the</a:t>
            </a:r>
            <a:r>
              <a:rPr lang="en-GB" sz="1200" spc="-75" dirty="0">
                <a:solidFill>
                  <a:srgbClr val="404040"/>
                </a:solidFill>
                <a:cs typeface="Lato"/>
              </a:rPr>
              <a:t> </a:t>
            </a:r>
            <a:r>
              <a:rPr lang="en-GB" sz="1200" spc="-5" dirty="0">
                <a:solidFill>
                  <a:srgbClr val="404040"/>
                </a:solidFill>
                <a:cs typeface="Lato"/>
              </a:rPr>
              <a:t>Twitter</a:t>
            </a:r>
            <a:r>
              <a:rPr lang="en-GB" sz="1200" spc="-65" dirty="0">
                <a:solidFill>
                  <a:srgbClr val="404040"/>
                </a:solidFill>
                <a:cs typeface="Lato"/>
              </a:rPr>
              <a:t> </a:t>
            </a:r>
            <a:r>
              <a:rPr lang="en-GB" sz="1200" spc="-15" dirty="0">
                <a:solidFill>
                  <a:srgbClr val="404040"/>
                </a:solidFill>
                <a:cs typeface="Lato"/>
              </a:rPr>
              <a:t>feed</a:t>
            </a:r>
            <a:r>
              <a:rPr lang="en-GB" sz="1200" spc="-70" dirty="0">
                <a:solidFill>
                  <a:srgbClr val="404040"/>
                </a:solidFill>
                <a:cs typeface="Lato"/>
              </a:rPr>
              <a:t> </a:t>
            </a:r>
            <a:r>
              <a:rPr lang="en-GB" sz="1200" spc="30" dirty="0">
                <a:solidFill>
                  <a:srgbClr val="404040"/>
                </a:solidFill>
                <a:cs typeface="Lato"/>
              </a:rPr>
              <a:t>I</a:t>
            </a:r>
            <a:r>
              <a:rPr lang="en-GB" sz="1200" spc="-75" dirty="0">
                <a:solidFill>
                  <a:srgbClr val="404040"/>
                </a:solidFill>
                <a:cs typeface="Lato"/>
              </a:rPr>
              <a:t> </a:t>
            </a:r>
            <a:r>
              <a:rPr lang="en-GB" sz="1200" spc="-5" dirty="0">
                <a:solidFill>
                  <a:srgbClr val="404040"/>
                </a:solidFill>
                <a:cs typeface="Lato"/>
              </a:rPr>
              <a:t>had</a:t>
            </a:r>
            <a:r>
              <a:rPr lang="en-GB" sz="1200" spc="-70" dirty="0">
                <a:solidFill>
                  <a:srgbClr val="404040"/>
                </a:solidFill>
                <a:cs typeface="Lato"/>
              </a:rPr>
              <a:t> </a:t>
            </a:r>
            <a:r>
              <a:rPr lang="en-GB" sz="1200" dirty="0">
                <a:solidFill>
                  <a:srgbClr val="404040"/>
                </a:solidFill>
                <a:cs typeface="Lato"/>
              </a:rPr>
              <a:t>to</a:t>
            </a:r>
            <a:r>
              <a:rPr lang="en-GB" sz="1200" spc="-75" dirty="0">
                <a:solidFill>
                  <a:srgbClr val="404040"/>
                </a:solidFill>
                <a:cs typeface="Lato"/>
              </a:rPr>
              <a:t> </a:t>
            </a:r>
            <a:r>
              <a:rPr lang="en-GB" sz="1200" spc="-10" dirty="0">
                <a:solidFill>
                  <a:srgbClr val="404040"/>
                </a:solidFill>
                <a:cs typeface="Lato"/>
              </a:rPr>
              <a:t>use</a:t>
            </a:r>
            <a:r>
              <a:rPr lang="en-GB" sz="1200" spc="-75" dirty="0">
                <a:solidFill>
                  <a:srgbClr val="404040"/>
                </a:solidFill>
                <a:cs typeface="Lato"/>
              </a:rPr>
              <a:t> </a:t>
            </a:r>
            <a:r>
              <a:rPr lang="en-GB" sz="1200" spc="10" dirty="0">
                <a:solidFill>
                  <a:srgbClr val="404040"/>
                </a:solidFill>
                <a:cs typeface="Lato"/>
              </a:rPr>
              <a:t>a</a:t>
            </a:r>
            <a:r>
              <a:rPr lang="en-GB" sz="1200" spc="-65" dirty="0">
                <a:solidFill>
                  <a:srgbClr val="404040"/>
                </a:solidFill>
                <a:cs typeface="Lato"/>
              </a:rPr>
              <a:t> </a:t>
            </a:r>
            <a:r>
              <a:rPr lang="en-GB" sz="1200" spc="-10" dirty="0">
                <a:solidFill>
                  <a:srgbClr val="404040"/>
                </a:solidFill>
                <a:cs typeface="Lato"/>
              </a:rPr>
              <a:t>scraper.</a:t>
            </a:r>
            <a:endParaRPr lang="en-GB" sz="1200" dirty="0">
              <a:cs typeface="Lato"/>
            </a:endParaRPr>
          </a:p>
          <a:p>
            <a:pPr algn="ctr">
              <a:lnSpc>
                <a:spcPct val="100000"/>
              </a:lnSpc>
              <a:spcBef>
                <a:spcPts val="770"/>
              </a:spcBef>
            </a:pPr>
            <a:r>
              <a:rPr lang="en-GB" sz="1200" dirty="0">
                <a:solidFill>
                  <a:srgbClr val="404040"/>
                </a:solidFill>
                <a:cs typeface="Lato"/>
              </a:rPr>
              <a:t>But</a:t>
            </a:r>
            <a:r>
              <a:rPr lang="en-GB" sz="1200" spc="-75" dirty="0">
                <a:solidFill>
                  <a:srgbClr val="404040"/>
                </a:solidFill>
                <a:cs typeface="Lato"/>
              </a:rPr>
              <a:t> </a:t>
            </a:r>
            <a:r>
              <a:rPr lang="en-GB" sz="1200" dirty="0">
                <a:solidFill>
                  <a:srgbClr val="404040"/>
                </a:solidFill>
                <a:cs typeface="Lato"/>
              </a:rPr>
              <a:t>what</a:t>
            </a:r>
            <a:r>
              <a:rPr lang="en-GB" sz="1200" spc="-70" dirty="0">
                <a:solidFill>
                  <a:srgbClr val="404040"/>
                </a:solidFill>
                <a:cs typeface="Lato"/>
              </a:rPr>
              <a:t> </a:t>
            </a:r>
            <a:r>
              <a:rPr lang="en-GB" sz="1200" spc="10" dirty="0">
                <a:solidFill>
                  <a:srgbClr val="404040"/>
                </a:solidFill>
                <a:cs typeface="Lato"/>
              </a:rPr>
              <a:t>is</a:t>
            </a:r>
            <a:r>
              <a:rPr lang="en-GB" sz="1200" spc="-70" dirty="0">
                <a:solidFill>
                  <a:srgbClr val="404040"/>
                </a:solidFill>
                <a:cs typeface="Lato"/>
              </a:rPr>
              <a:t> </a:t>
            </a:r>
            <a:r>
              <a:rPr lang="en-GB" sz="1200" spc="10" dirty="0">
                <a:solidFill>
                  <a:srgbClr val="404040"/>
                </a:solidFill>
                <a:cs typeface="Lato"/>
              </a:rPr>
              <a:t>a</a:t>
            </a:r>
            <a:r>
              <a:rPr lang="en-GB" sz="1200" spc="-75" dirty="0">
                <a:solidFill>
                  <a:srgbClr val="404040"/>
                </a:solidFill>
                <a:cs typeface="Lato"/>
              </a:rPr>
              <a:t> </a:t>
            </a:r>
            <a:r>
              <a:rPr lang="en-GB" sz="1200" spc="5" dirty="0">
                <a:solidFill>
                  <a:srgbClr val="404040"/>
                </a:solidFill>
                <a:cs typeface="Lato"/>
              </a:rPr>
              <a:t>scraper</a:t>
            </a:r>
            <a:r>
              <a:rPr lang="en-GB" sz="1200" spc="-70" dirty="0">
                <a:solidFill>
                  <a:srgbClr val="404040"/>
                </a:solidFill>
                <a:cs typeface="Lato"/>
              </a:rPr>
              <a:t> </a:t>
            </a:r>
            <a:r>
              <a:rPr lang="en-GB" sz="1200" spc="-60" dirty="0">
                <a:solidFill>
                  <a:srgbClr val="404040"/>
                </a:solidFill>
                <a:cs typeface="Lato"/>
              </a:rPr>
              <a:t>?</a:t>
            </a:r>
            <a:endParaRPr lang="en-GB" sz="1200" dirty="0">
              <a:cs typeface="Lato"/>
            </a:endParaRPr>
          </a:p>
        </p:txBody>
      </p:sp>
      <p:sp>
        <p:nvSpPr>
          <p:cNvPr id="29" name="TextBox 28"/>
          <p:cNvSpPr txBox="1"/>
          <p:nvPr/>
        </p:nvSpPr>
        <p:spPr>
          <a:xfrm>
            <a:off x="3758667" y="2045678"/>
            <a:ext cx="4674678" cy="1754326"/>
          </a:xfrm>
          <a:prstGeom prst="rect">
            <a:avLst/>
          </a:prstGeom>
          <a:noFill/>
        </p:spPr>
        <p:txBody>
          <a:bodyPr wrap="none" rtlCol="0">
            <a:spAutoFit/>
          </a:bodyPr>
          <a:lstStyle/>
          <a:p>
            <a:pPr algn="ctr"/>
            <a:r>
              <a:rPr lang="en-US" sz="5400" dirty="0">
                <a:solidFill>
                  <a:schemeClr val="bg1"/>
                </a:solidFill>
                <a:latin typeface="+mj-lt"/>
              </a:rPr>
              <a:t>MAKE</a:t>
            </a:r>
          </a:p>
          <a:p>
            <a:pPr algn="ctr"/>
            <a:r>
              <a:rPr lang="en-US" sz="5400" dirty="0">
                <a:solidFill>
                  <a:schemeClr val="bg1"/>
                </a:solidFill>
                <a:latin typeface="+mj-lt"/>
              </a:rPr>
              <a:t>A DATASETS</a:t>
            </a:r>
          </a:p>
        </p:txBody>
      </p:sp>
    </p:spTree>
    <p:extLst>
      <p:ext uri="{BB962C8B-B14F-4D97-AF65-F5344CB8AC3E}">
        <p14:creationId xmlns:p14="http://schemas.microsoft.com/office/powerpoint/2010/main" val="100114556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38445" y="2200870"/>
            <a:ext cx="3623108" cy="923330"/>
          </a:xfrm>
          <a:prstGeom prst="rect">
            <a:avLst/>
          </a:prstGeom>
          <a:noFill/>
        </p:spPr>
        <p:txBody>
          <a:bodyPr wrap="none" rtlCol="0">
            <a:spAutoFit/>
          </a:bodyPr>
          <a:lstStyle/>
          <a:p>
            <a:r>
              <a:rPr lang="en-US" sz="5400" dirty="0">
                <a:solidFill>
                  <a:schemeClr val="tx1">
                    <a:lumMod val="75000"/>
                    <a:lumOff val="25000"/>
                  </a:schemeClr>
                </a:solidFill>
                <a:latin typeface="+mj-lt"/>
              </a:rPr>
              <a:t>SCRAPER</a:t>
            </a:r>
          </a:p>
        </p:txBody>
      </p:sp>
      <p:sp>
        <p:nvSpPr>
          <p:cNvPr id="25" name="Rectangle 24"/>
          <p:cNvSpPr/>
          <p:nvPr/>
        </p:nvSpPr>
        <p:spPr>
          <a:xfrm>
            <a:off x="7238445" y="3123234"/>
            <a:ext cx="4195818" cy="1440844"/>
          </a:xfrm>
          <a:prstGeom prst="rect">
            <a:avLst/>
          </a:prstGeom>
        </p:spPr>
        <p:txBody>
          <a:bodyPr wrap="square">
            <a:spAutoFit/>
          </a:bodyPr>
          <a:lstStyle/>
          <a:p>
            <a:pPr algn="just">
              <a:lnSpc>
                <a:spcPct val="150000"/>
              </a:lnSpc>
            </a:pPr>
            <a:r>
              <a:rPr lang="en-US" sz="1200" dirty="0">
                <a:solidFill>
                  <a:schemeClr val="tx1">
                    <a:lumMod val="75000"/>
                    <a:lumOff val="25000"/>
                  </a:schemeClr>
                </a:solidFill>
              </a:rPr>
              <a:t>Web scraping, web harvesting, or web data  extraction is data scraping used for extracting  data from websites. The web scraping software  may directly access the World Wide Web using  the Hypertext Transfer  Protocol or  a web browser.</a:t>
            </a:r>
          </a:p>
        </p:txBody>
      </p:sp>
      <p:sp>
        <p:nvSpPr>
          <p:cNvPr id="110" name="Rectangle 109"/>
          <p:cNvSpPr/>
          <p:nvPr/>
        </p:nvSpPr>
        <p:spPr>
          <a:xfrm rot="900000">
            <a:off x="7319737" y="-481704"/>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679FF046-5EEF-564A-B645-012FAB421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09" y="1738544"/>
            <a:ext cx="6010508" cy="3380911"/>
          </a:xfrm>
          <a:prstGeom prst="rect">
            <a:avLst/>
          </a:prstGeom>
        </p:spPr>
      </p:pic>
    </p:spTree>
    <p:extLst>
      <p:ext uri="{BB962C8B-B14F-4D97-AF65-F5344CB8AC3E}">
        <p14:creationId xmlns:p14="http://schemas.microsoft.com/office/powerpoint/2010/main" val="3231151593"/>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9DC6378-FFC3-46DB-B26D-BD85B52AF60B}"/>
              </a:ext>
            </a:extLst>
          </p:cNvPr>
          <p:cNvGraphicFramePr>
            <a:graphicFrameLocks/>
          </p:cNvGraphicFramePr>
          <p:nvPr>
            <p:extLst>
              <p:ext uri="{D42A27DB-BD31-4B8C-83A1-F6EECF244321}">
                <p14:modId xmlns:p14="http://schemas.microsoft.com/office/powerpoint/2010/main" val="1549523389"/>
              </p:ext>
            </p:extLst>
          </p:nvPr>
        </p:nvGraphicFramePr>
        <p:xfrm>
          <a:off x="7001667" y="1282052"/>
          <a:ext cx="4594132" cy="429389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1138414" y="3255311"/>
            <a:ext cx="4906891" cy="1163845"/>
          </a:xfrm>
          <a:prstGeom prst="rect">
            <a:avLst/>
          </a:prstGeom>
        </p:spPr>
        <p:txBody>
          <a:bodyPr wrap="square">
            <a:spAutoFit/>
          </a:bodyPr>
          <a:lstStyle/>
          <a:p>
            <a:pPr algn="just">
              <a:lnSpc>
                <a:spcPct val="150000"/>
              </a:lnSpc>
            </a:pPr>
            <a:r>
              <a:rPr lang="en-US" sz="1200" dirty="0">
                <a:solidFill>
                  <a:schemeClr val="tx1">
                    <a:lumMod val="75000"/>
                    <a:lumOff val="25000"/>
                  </a:schemeClr>
                </a:solidFill>
              </a:rPr>
              <a:t>Data visualization is the graphical representation of information and  data. By using visual elements like charts, graphs, and maps, data  visualization tools provide an accessible way to see and understand  trends, outliers, and patterns in data.</a:t>
            </a:r>
          </a:p>
        </p:txBody>
      </p:sp>
      <p:sp>
        <p:nvSpPr>
          <p:cNvPr id="7" name="TextBox 6"/>
          <p:cNvSpPr txBox="1"/>
          <p:nvPr/>
        </p:nvSpPr>
        <p:spPr>
          <a:xfrm>
            <a:off x="1138414" y="1685651"/>
            <a:ext cx="5181227" cy="1569660"/>
          </a:xfrm>
          <a:prstGeom prst="rect">
            <a:avLst/>
          </a:prstGeom>
          <a:noFill/>
        </p:spPr>
        <p:txBody>
          <a:bodyPr wrap="none" rtlCol="0">
            <a:spAutoFit/>
          </a:bodyPr>
          <a:lstStyle/>
          <a:p>
            <a:r>
              <a:rPr lang="en-US" sz="4800" dirty="0">
                <a:solidFill>
                  <a:schemeClr val="tx1">
                    <a:lumMod val="75000"/>
                    <a:lumOff val="25000"/>
                  </a:schemeClr>
                </a:solidFill>
                <a:latin typeface="+mj-lt"/>
              </a:rPr>
              <a:t>DATA</a:t>
            </a:r>
          </a:p>
          <a:p>
            <a:r>
              <a:rPr lang="en-US" sz="4800" dirty="0">
                <a:solidFill>
                  <a:schemeClr val="tx1">
                    <a:lumMod val="75000"/>
                    <a:lumOff val="25000"/>
                  </a:schemeClr>
                </a:solidFill>
                <a:latin typeface="+mj-lt"/>
              </a:rPr>
              <a:t>VISUALIZATION</a:t>
            </a:r>
          </a:p>
        </p:txBody>
      </p:sp>
      <p:sp>
        <p:nvSpPr>
          <p:cNvPr id="9" name="Rectangle 8"/>
          <p:cNvSpPr/>
          <p:nvPr/>
        </p:nvSpPr>
        <p:spPr>
          <a:xfrm rot="900000">
            <a:off x="1437303"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56750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900000">
            <a:off x="1437303"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86C866-7412-BD47-8B57-4C71225366A9}"/>
              </a:ext>
            </a:extLst>
          </p:cNvPr>
          <p:cNvSpPr txBox="1"/>
          <p:nvPr/>
        </p:nvSpPr>
        <p:spPr>
          <a:xfrm>
            <a:off x="6705275" y="781705"/>
            <a:ext cx="5163593" cy="2308324"/>
          </a:xfrm>
          <a:prstGeom prst="rect">
            <a:avLst/>
          </a:prstGeom>
          <a:noFill/>
        </p:spPr>
        <p:txBody>
          <a:bodyPr wrap="none" rtlCol="0">
            <a:spAutoFit/>
          </a:bodyPr>
          <a:lstStyle/>
          <a:p>
            <a:r>
              <a:rPr lang="en-US" sz="4800" dirty="0">
                <a:solidFill>
                  <a:schemeClr val="tx1">
                    <a:lumMod val="75000"/>
                    <a:lumOff val="25000"/>
                  </a:schemeClr>
                </a:solidFill>
                <a:latin typeface="+mj-lt"/>
              </a:rPr>
              <a:t>EVOLUTION OF</a:t>
            </a:r>
          </a:p>
          <a:p>
            <a:r>
              <a:rPr lang="en-US" sz="4800" dirty="0">
                <a:solidFill>
                  <a:schemeClr val="tx1">
                    <a:lumMod val="75000"/>
                    <a:lumOff val="25000"/>
                  </a:schemeClr>
                </a:solidFill>
                <a:latin typeface="+mj-lt"/>
              </a:rPr>
              <a:t>NUMBER OF </a:t>
            </a:r>
          </a:p>
          <a:p>
            <a:r>
              <a:rPr lang="en-US" sz="4800" dirty="0">
                <a:solidFill>
                  <a:schemeClr val="tx1">
                    <a:lumMod val="75000"/>
                    <a:lumOff val="25000"/>
                  </a:schemeClr>
                </a:solidFill>
                <a:latin typeface="+mj-lt"/>
              </a:rPr>
              <a:t>BIRTHS</a:t>
            </a:r>
          </a:p>
        </p:txBody>
      </p:sp>
      <p:sp>
        <p:nvSpPr>
          <p:cNvPr id="12" name="Oval 11">
            <a:extLst>
              <a:ext uri="{FF2B5EF4-FFF2-40B4-BE49-F238E27FC236}">
                <a16:creationId xmlns:a16="http://schemas.microsoft.com/office/drawing/2014/main" id="{A137A1D8-21CD-7D4C-8BFB-296081A485CC}"/>
              </a:ext>
            </a:extLst>
          </p:cNvPr>
          <p:cNvSpPr/>
          <p:nvPr/>
        </p:nvSpPr>
        <p:spPr>
          <a:xfrm>
            <a:off x="8235223" y="5539132"/>
            <a:ext cx="55659" cy="556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4" name="Picture 3" descr="Chart, line chart&#10;&#10;Description automatically generated">
            <a:extLst>
              <a:ext uri="{FF2B5EF4-FFF2-40B4-BE49-F238E27FC236}">
                <a16:creationId xmlns:a16="http://schemas.microsoft.com/office/drawing/2014/main" id="{E78164B7-9015-8B4F-8A37-4A48B400B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868" y="4120495"/>
            <a:ext cx="8890000" cy="1955800"/>
          </a:xfrm>
          <a:prstGeom prst="rect">
            <a:avLst/>
          </a:prstGeom>
          <a:ln>
            <a:noFill/>
          </a:ln>
          <a:effectLst>
            <a:outerShdw blurRad="292100" dist="139700" dir="2700000" algn="tl" rotWithShape="0">
              <a:srgbClr val="333333">
                <a:alpha val="65000"/>
              </a:srgbClr>
            </a:outerShdw>
          </a:effectLst>
        </p:spPr>
      </p:pic>
      <p:pic>
        <p:nvPicPr>
          <p:cNvPr id="6" name="Picture 5" descr="Chart, line chart&#10;&#10;Description automatically generated">
            <a:extLst>
              <a:ext uri="{FF2B5EF4-FFF2-40B4-BE49-F238E27FC236}">
                <a16:creationId xmlns:a16="http://schemas.microsoft.com/office/drawing/2014/main" id="{0AAB231F-C223-8342-BE0A-C1AE848E0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10" y="502294"/>
            <a:ext cx="5882490" cy="2855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435392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900000">
            <a:off x="1437303" y="-481705"/>
            <a:ext cx="723409" cy="723409"/>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86C866-7412-BD47-8B57-4C71225366A9}"/>
              </a:ext>
            </a:extLst>
          </p:cNvPr>
          <p:cNvSpPr txBox="1"/>
          <p:nvPr/>
        </p:nvSpPr>
        <p:spPr>
          <a:xfrm>
            <a:off x="6476675" y="815756"/>
            <a:ext cx="5163593" cy="2308324"/>
          </a:xfrm>
          <a:prstGeom prst="rect">
            <a:avLst/>
          </a:prstGeom>
          <a:noFill/>
        </p:spPr>
        <p:txBody>
          <a:bodyPr wrap="none" rtlCol="0">
            <a:spAutoFit/>
          </a:bodyPr>
          <a:lstStyle/>
          <a:p>
            <a:r>
              <a:rPr lang="en-US" sz="4800" dirty="0">
                <a:solidFill>
                  <a:schemeClr val="tx1">
                    <a:lumMod val="75000"/>
                    <a:lumOff val="25000"/>
                  </a:schemeClr>
                </a:solidFill>
                <a:latin typeface="+mj-lt"/>
              </a:rPr>
              <a:t>EVOLUTION OF</a:t>
            </a:r>
          </a:p>
          <a:p>
            <a:r>
              <a:rPr lang="en-US" sz="4800" dirty="0">
                <a:solidFill>
                  <a:schemeClr val="tx1">
                    <a:lumMod val="75000"/>
                    <a:lumOff val="25000"/>
                  </a:schemeClr>
                </a:solidFill>
                <a:latin typeface="+mj-lt"/>
              </a:rPr>
              <a:t>NUMBER OF </a:t>
            </a:r>
          </a:p>
          <a:p>
            <a:r>
              <a:rPr lang="en-US" sz="4800" dirty="0">
                <a:solidFill>
                  <a:schemeClr val="tx1">
                    <a:lumMod val="75000"/>
                    <a:lumOff val="25000"/>
                  </a:schemeClr>
                </a:solidFill>
                <a:latin typeface="+mj-lt"/>
              </a:rPr>
              <a:t>BIRTHS</a:t>
            </a:r>
          </a:p>
        </p:txBody>
      </p:sp>
      <p:sp>
        <p:nvSpPr>
          <p:cNvPr id="12" name="Oval 11">
            <a:extLst>
              <a:ext uri="{FF2B5EF4-FFF2-40B4-BE49-F238E27FC236}">
                <a16:creationId xmlns:a16="http://schemas.microsoft.com/office/drawing/2014/main" id="{A137A1D8-21CD-7D4C-8BFB-296081A485CC}"/>
              </a:ext>
            </a:extLst>
          </p:cNvPr>
          <p:cNvSpPr/>
          <p:nvPr/>
        </p:nvSpPr>
        <p:spPr>
          <a:xfrm>
            <a:off x="8235223" y="5539132"/>
            <a:ext cx="55659" cy="5565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graphicFrame>
        <p:nvGraphicFramePr>
          <p:cNvPr id="7" name="Table 9">
            <a:extLst>
              <a:ext uri="{FF2B5EF4-FFF2-40B4-BE49-F238E27FC236}">
                <a16:creationId xmlns:a16="http://schemas.microsoft.com/office/drawing/2014/main" id="{F95A1126-FF39-9B41-A5BC-A73729515A93}"/>
              </a:ext>
            </a:extLst>
          </p:cNvPr>
          <p:cNvGraphicFramePr>
            <a:graphicFrameLocks noGrp="1"/>
          </p:cNvGraphicFramePr>
          <p:nvPr>
            <p:extLst>
              <p:ext uri="{D42A27DB-BD31-4B8C-83A1-F6EECF244321}">
                <p14:modId xmlns:p14="http://schemas.microsoft.com/office/powerpoint/2010/main" val="2577114264"/>
              </p:ext>
            </p:extLst>
          </p:nvPr>
        </p:nvGraphicFramePr>
        <p:xfrm>
          <a:off x="283633" y="4318608"/>
          <a:ext cx="11624733" cy="1554480"/>
        </p:xfrm>
        <a:graphic>
          <a:graphicData uri="http://schemas.openxmlformats.org/drawingml/2006/table">
            <a:tbl>
              <a:tblPr firstRow="1" bandRow="1">
                <a:tableStyleId>{21E4AEA4-8DFA-4A89-87EB-49C32662AFE0}</a:tableStyleId>
              </a:tblPr>
              <a:tblGrid>
                <a:gridCol w="1783706">
                  <a:extLst>
                    <a:ext uri="{9D8B030D-6E8A-4147-A177-3AD203B41FA5}">
                      <a16:colId xmlns:a16="http://schemas.microsoft.com/office/drawing/2014/main" val="158154119"/>
                    </a:ext>
                  </a:extLst>
                </a:gridCol>
                <a:gridCol w="811033">
                  <a:extLst>
                    <a:ext uri="{9D8B030D-6E8A-4147-A177-3AD203B41FA5}">
                      <a16:colId xmlns:a16="http://schemas.microsoft.com/office/drawing/2014/main" val="13961037"/>
                    </a:ext>
                  </a:extLst>
                </a:gridCol>
                <a:gridCol w="818985">
                  <a:extLst>
                    <a:ext uri="{9D8B030D-6E8A-4147-A177-3AD203B41FA5}">
                      <a16:colId xmlns:a16="http://schemas.microsoft.com/office/drawing/2014/main" val="3507283874"/>
                    </a:ext>
                  </a:extLst>
                </a:gridCol>
                <a:gridCol w="1455088">
                  <a:extLst>
                    <a:ext uri="{9D8B030D-6E8A-4147-A177-3AD203B41FA5}">
                      <a16:colId xmlns:a16="http://schemas.microsoft.com/office/drawing/2014/main" val="3403172091"/>
                    </a:ext>
                  </a:extLst>
                </a:gridCol>
                <a:gridCol w="1455089">
                  <a:extLst>
                    <a:ext uri="{9D8B030D-6E8A-4147-A177-3AD203B41FA5}">
                      <a16:colId xmlns:a16="http://schemas.microsoft.com/office/drawing/2014/main" val="462193647"/>
                    </a:ext>
                  </a:extLst>
                </a:gridCol>
                <a:gridCol w="1335819">
                  <a:extLst>
                    <a:ext uri="{9D8B030D-6E8A-4147-A177-3AD203B41FA5}">
                      <a16:colId xmlns:a16="http://schemas.microsoft.com/office/drawing/2014/main" val="3083995948"/>
                    </a:ext>
                  </a:extLst>
                </a:gridCol>
                <a:gridCol w="1304014">
                  <a:extLst>
                    <a:ext uri="{9D8B030D-6E8A-4147-A177-3AD203B41FA5}">
                      <a16:colId xmlns:a16="http://schemas.microsoft.com/office/drawing/2014/main" val="3283972699"/>
                    </a:ext>
                  </a:extLst>
                </a:gridCol>
                <a:gridCol w="1304014">
                  <a:extLst>
                    <a:ext uri="{9D8B030D-6E8A-4147-A177-3AD203B41FA5}">
                      <a16:colId xmlns:a16="http://schemas.microsoft.com/office/drawing/2014/main" val="3358855388"/>
                    </a:ext>
                  </a:extLst>
                </a:gridCol>
                <a:gridCol w="1356985">
                  <a:extLst>
                    <a:ext uri="{9D8B030D-6E8A-4147-A177-3AD203B41FA5}">
                      <a16:colId xmlns:a16="http://schemas.microsoft.com/office/drawing/2014/main" val="2959106057"/>
                    </a:ext>
                  </a:extLst>
                </a:gridCol>
              </a:tblGrid>
              <a:tr h="370840">
                <a:tc>
                  <a:txBody>
                    <a:bodyPr/>
                    <a:lstStyle/>
                    <a:p>
                      <a:endParaRPr lang="en-FR"/>
                    </a:p>
                  </a:txBody>
                  <a:tcPr/>
                </a:tc>
                <a:tc>
                  <a:txBody>
                    <a:bodyPr/>
                    <a:lstStyle/>
                    <a:p>
                      <a:pPr algn="ctr"/>
                      <a:r>
                        <a:rPr lang="en-FR" dirty="0"/>
                        <a:t>Since 1957</a:t>
                      </a:r>
                    </a:p>
                  </a:txBody>
                  <a:tcPr/>
                </a:tc>
                <a:tc>
                  <a:txBody>
                    <a:bodyPr/>
                    <a:lstStyle/>
                    <a:p>
                      <a:pPr algn="ctr"/>
                      <a:r>
                        <a:rPr lang="en-FR" dirty="0"/>
                        <a:t>Since 2015</a:t>
                      </a:r>
                    </a:p>
                  </a:txBody>
                  <a:tcPr/>
                </a:tc>
                <a:tc>
                  <a:txBody>
                    <a:bodyPr/>
                    <a:lstStyle/>
                    <a:p>
                      <a:pPr algn="ctr"/>
                      <a:r>
                        <a:rPr lang="en-FR" dirty="0"/>
                        <a:t>From 2014 to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FR" dirty="0"/>
                        <a:t>From 2015 to 2016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FR" dirty="0"/>
                        <a:t>From 2016 to 2017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FR" dirty="0"/>
                        <a:t>From 2017 to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FR" dirty="0"/>
                        <a:t>From 2018 to 2019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FR" dirty="0"/>
                        <a:t>From 2019 to 2020</a:t>
                      </a:r>
                    </a:p>
                  </a:txBody>
                  <a:tcPr/>
                </a:tc>
                <a:extLst>
                  <a:ext uri="{0D108BD9-81ED-4DB2-BD59-A6C34878D82A}">
                    <a16:rowId xmlns:a16="http://schemas.microsoft.com/office/drawing/2014/main" val="377010930"/>
                  </a:ext>
                </a:extLst>
              </a:tr>
              <a:tr h="370840">
                <a:tc>
                  <a:txBody>
                    <a:bodyPr/>
                    <a:lstStyle/>
                    <a:p>
                      <a:pPr algn="ctr"/>
                      <a:r>
                        <a:rPr lang="en-FR" dirty="0"/>
                        <a:t>Taux de</a:t>
                      </a:r>
                    </a:p>
                    <a:p>
                      <a:pPr algn="ctr"/>
                      <a:r>
                        <a:rPr lang="en-GB" dirty="0"/>
                        <a:t>D</a:t>
                      </a:r>
                      <a:r>
                        <a:rPr lang="en-FR" dirty="0"/>
                        <a:t>iminution des  naissances</a:t>
                      </a:r>
                    </a:p>
                  </a:txBody>
                  <a:tcPr/>
                </a:tc>
                <a:tc>
                  <a:txBody>
                    <a:bodyPr/>
                    <a:lstStyle/>
                    <a:p>
                      <a:pPr algn="ctr"/>
                      <a:r>
                        <a:rPr lang="en-FR" dirty="0"/>
                        <a:t>-14%</a:t>
                      </a:r>
                    </a:p>
                  </a:txBody>
                  <a:tcPr anchor="ctr"/>
                </a:tc>
                <a:tc>
                  <a:txBody>
                    <a:bodyPr/>
                    <a:lstStyle/>
                    <a:p>
                      <a:pPr algn="ctr"/>
                      <a:r>
                        <a:rPr lang="en-FR" dirty="0"/>
                        <a:t>-8%</a:t>
                      </a:r>
                    </a:p>
                  </a:txBody>
                  <a:tcPr anchor="ctr"/>
                </a:tc>
                <a:tc>
                  <a:txBody>
                    <a:bodyPr/>
                    <a:lstStyle/>
                    <a:p>
                      <a:pPr algn="ctr"/>
                      <a:r>
                        <a:rPr lang="en-FR" dirty="0"/>
                        <a:t>-2%</a:t>
                      </a:r>
                    </a:p>
                  </a:txBody>
                  <a:tcPr anchor="ctr"/>
                </a:tc>
                <a:tc>
                  <a:txBody>
                    <a:bodyPr/>
                    <a:lstStyle/>
                    <a:p>
                      <a:pPr algn="ctr"/>
                      <a:r>
                        <a:rPr lang="en-FR" dirty="0"/>
                        <a:t>-1%</a:t>
                      </a:r>
                    </a:p>
                  </a:txBody>
                  <a:tcPr anchor="ctr"/>
                </a:tc>
                <a:tc>
                  <a:txBody>
                    <a:bodyPr/>
                    <a:lstStyle/>
                    <a:p>
                      <a:pPr algn="ctr"/>
                      <a:r>
                        <a:rPr lang="en-FR" dirty="0"/>
                        <a:t>-1%</a:t>
                      </a:r>
                    </a:p>
                  </a:txBody>
                  <a:tcPr anchor="ctr"/>
                </a:tc>
                <a:tc>
                  <a:txBody>
                    <a:bodyPr/>
                    <a:lstStyle/>
                    <a:p>
                      <a:pPr algn="ctr"/>
                      <a:r>
                        <a:rPr lang="en-FR" dirty="0"/>
                        <a:t>-2%</a:t>
                      </a:r>
                    </a:p>
                  </a:txBody>
                  <a:tcPr anchor="ctr"/>
                </a:tc>
                <a:tc>
                  <a:txBody>
                    <a:bodyPr/>
                    <a:lstStyle/>
                    <a:p>
                      <a:pPr algn="ctr"/>
                      <a:r>
                        <a:rPr lang="en-FR" dirty="0"/>
                        <a:t>-2%</a:t>
                      </a:r>
                    </a:p>
                  </a:txBody>
                  <a:tcPr anchor="ctr"/>
                </a:tc>
                <a:tc>
                  <a:txBody>
                    <a:bodyPr/>
                    <a:lstStyle/>
                    <a:p>
                      <a:pPr algn="ctr"/>
                      <a:r>
                        <a:rPr lang="en-FR" dirty="0"/>
                        <a:t>-3%</a:t>
                      </a:r>
                    </a:p>
                  </a:txBody>
                  <a:tcPr anchor="ctr"/>
                </a:tc>
                <a:extLst>
                  <a:ext uri="{0D108BD9-81ED-4DB2-BD59-A6C34878D82A}">
                    <a16:rowId xmlns:a16="http://schemas.microsoft.com/office/drawing/2014/main" val="3430752231"/>
                  </a:ext>
                </a:extLst>
              </a:tr>
            </a:tbl>
          </a:graphicData>
        </a:graphic>
      </p:graphicFrame>
      <p:pic>
        <p:nvPicPr>
          <p:cNvPr id="3" name="Picture 2" descr="Chart, line chart&#10;&#10;Description automatically generated">
            <a:extLst>
              <a:ext uri="{FF2B5EF4-FFF2-40B4-BE49-F238E27FC236}">
                <a16:creationId xmlns:a16="http://schemas.microsoft.com/office/drawing/2014/main" id="{C1638604-770F-D049-A965-C8F46C074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33" y="592343"/>
            <a:ext cx="5923196" cy="28431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26025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theme/theme1.xml><?xml version="1.0" encoding="utf-8"?>
<a:theme xmlns:a="http://schemas.openxmlformats.org/drawingml/2006/main" name="Office Theme">
  <a:themeElements>
    <a:clrScheme name="Hexon-Tosca">
      <a:dk1>
        <a:sysClr val="windowText" lastClr="222226"/>
      </a:dk1>
      <a:lt1>
        <a:sysClr val="window" lastClr="CDCFD4"/>
      </a:lt1>
      <a:dk2>
        <a:srgbClr val="44546A"/>
      </a:dk2>
      <a:lt2>
        <a:srgbClr val="E7E6E6"/>
      </a:lt2>
      <a:accent1>
        <a:srgbClr val="46C6BA"/>
      </a:accent1>
      <a:accent2>
        <a:srgbClr val="3F434D"/>
      </a:accent2>
      <a:accent3>
        <a:srgbClr val="46C6BA"/>
      </a:accent3>
      <a:accent4>
        <a:srgbClr val="3F434D"/>
      </a:accent4>
      <a:accent5>
        <a:srgbClr val="46C6BA"/>
      </a:accent5>
      <a:accent6>
        <a:srgbClr val="3F434D"/>
      </a:accent6>
      <a:hlink>
        <a:srgbClr val="0563C1"/>
      </a:hlink>
      <a:folHlink>
        <a:srgbClr val="954F72"/>
      </a:folHlink>
    </a:clrScheme>
    <a:fontScheme name="Business">
      <a:majorFont>
        <a:latin typeface="Montserrat Semi 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owerpoint Template" id="{771C62A6-D366-564E-A7A8-B71B68DD167B}" vid="{DEC251BF-A371-F044-A04D-271F11B74619}"/>
    </a:ext>
  </a:extLst>
</a:theme>
</file>

<file path=ppt/theme/theme2.xml><?xml version="1.0" encoding="utf-8"?>
<a:theme xmlns:a="http://schemas.openxmlformats.org/drawingml/2006/main" name="Office Theme">
  <a:themeElements>
    <a:clrScheme name="Office">
      <a:dk1>
        <a:sysClr val="windowText" lastClr="222226"/>
      </a:dk1>
      <a:lt1>
        <a:sysClr val="window" lastClr="CDCFD4"/>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222226"/>
      </a:dk1>
      <a:lt1>
        <a:sysClr val="window" lastClr="CDCFD4"/>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TotalTime>
  <Words>479</Words>
  <Application>Microsoft Macintosh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Lato</vt:lpstr>
      <vt:lpstr>Montserrat Semi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Jimmy Cassarino</dc:creator>
  <cp:lastModifiedBy>Jimmy Cassarino</cp:lastModifiedBy>
  <cp:revision>21</cp:revision>
  <dcterms:created xsi:type="dcterms:W3CDTF">2021-03-15T20:02:52Z</dcterms:created>
  <dcterms:modified xsi:type="dcterms:W3CDTF">2021-04-09T15:01:22Z</dcterms:modified>
</cp:coreProperties>
</file>